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8.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6" r:id="rId3"/>
    <p:sldMasterId id="2147483689" r:id="rId4"/>
    <p:sldMasterId id="2147483692" r:id="rId5"/>
    <p:sldMasterId id="2147483704" r:id="rId6"/>
    <p:sldMasterId id="2147483716" r:id="rId7"/>
    <p:sldMasterId id="2147483728" r:id="rId8"/>
    <p:sldMasterId id="2147483731" r:id="rId9"/>
  </p:sldMasterIdLst>
  <p:notesMasterIdLst>
    <p:notesMasterId r:id="rId98"/>
  </p:notesMasterIdLst>
  <p:sldIdLst>
    <p:sldId id="257" r:id="rId10"/>
    <p:sldId id="453" r:id="rId11"/>
    <p:sldId id="263" r:id="rId12"/>
    <p:sldId id="259" r:id="rId13"/>
    <p:sldId id="498" r:id="rId14"/>
    <p:sldId id="500" r:id="rId15"/>
    <p:sldId id="648" r:id="rId16"/>
    <p:sldId id="611" r:id="rId17"/>
    <p:sldId id="663" r:id="rId18"/>
    <p:sldId id="617" r:id="rId19"/>
    <p:sldId id="629" r:id="rId20"/>
    <p:sldId id="978" r:id="rId21"/>
    <p:sldId id="457" r:id="rId22"/>
    <p:sldId id="458" r:id="rId23"/>
    <p:sldId id="459" r:id="rId24"/>
    <p:sldId id="1001" r:id="rId25"/>
    <p:sldId id="1002" r:id="rId26"/>
    <p:sldId id="999" r:id="rId27"/>
    <p:sldId id="1000" r:id="rId28"/>
    <p:sldId id="460" r:id="rId29"/>
    <p:sldId id="537" r:id="rId30"/>
    <p:sldId id="979" r:id="rId31"/>
    <p:sldId id="480" r:id="rId32"/>
    <p:sldId id="481" r:id="rId33"/>
    <p:sldId id="482" r:id="rId34"/>
    <p:sldId id="484" r:id="rId35"/>
    <p:sldId id="483" r:id="rId36"/>
    <p:sldId id="485" r:id="rId37"/>
    <p:sldId id="486" r:id="rId38"/>
    <p:sldId id="981" r:id="rId39"/>
    <p:sldId id="307" r:id="rId40"/>
    <p:sldId id="501" r:id="rId41"/>
    <p:sldId id="645" r:id="rId42"/>
    <p:sldId id="984" r:id="rId43"/>
    <p:sldId id="986" r:id="rId44"/>
    <p:sldId id="542" r:id="rId45"/>
    <p:sldId id="545" r:id="rId46"/>
    <p:sldId id="543" r:id="rId47"/>
    <p:sldId id="544" r:id="rId48"/>
    <p:sldId id="488" r:id="rId49"/>
    <p:sldId id="550" r:id="rId50"/>
    <p:sldId id="551" r:id="rId51"/>
    <p:sldId id="649" r:id="rId52"/>
    <p:sldId id="491" r:id="rId53"/>
    <p:sldId id="492" r:id="rId54"/>
    <p:sldId id="493" r:id="rId55"/>
    <p:sldId id="494" r:id="rId56"/>
    <p:sldId id="514" r:id="rId57"/>
    <p:sldId id="540" r:id="rId58"/>
    <p:sldId id="630" r:id="rId59"/>
    <p:sldId id="646" r:id="rId60"/>
    <p:sldId id="996" r:id="rId61"/>
    <p:sldId id="666" r:id="rId62"/>
    <p:sldId id="647" r:id="rId63"/>
    <p:sldId id="1003" r:id="rId64"/>
    <p:sldId id="655" r:id="rId65"/>
    <p:sldId id="654" r:id="rId66"/>
    <p:sldId id="653" r:id="rId67"/>
    <p:sldId id="652" r:id="rId68"/>
    <p:sldId id="650" r:id="rId69"/>
    <p:sldId id="990" r:id="rId70"/>
    <p:sldId id="991" r:id="rId71"/>
    <p:sldId id="992" r:id="rId72"/>
    <p:sldId id="993" r:id="rId73"/>
    <p:sldId id="994" r:id="rId74"/>
    <p:sldId id="995" r:id="rId75"/>
    <p:sldId id="657" r:id="rId76"/>
    <p:sldId id="658" r:id="rId77"/>
    <p:sldId id="998" r:id="rId78"/>
    <p:sldId id="659" r:id="rId79"/>
    <p:sldId id="661" r:id="rId80"/>
    <p:sldId id="662" r:id="rId81"/>
    <p:sldId id="1004" r:id="rId82"/>
    <p:sldId id="664" r:id="rId83"/>
    <p:sldId id="960" r:id="rId84"/>
    <p:sldId id="665" r:id="rId85"/>
    <p:sldId id="420" r:id="rId86"/>
    <p:sldId id="421" r:id="rId87"/>
    <p:sldId id="513" r:id="rId88"/>
    <p:sldId id="556" r:id="rId89"/>
    <p:sldId id="529" r:id="rId90"/>
    <p:sldId id="684" r:id="rId91"/>
    <p:sldId id="688" r:id="rId92"/>
    <p:sldId id="685" r:id="rId93"/>
    <p:sldId id="683" r:id="rId94"/>
    <p:sldId id="686" r:id="rId95"/>
    <p:sldId id="682" r:id="rId96"/>
    <p:sldId id="687" r:id="rId9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DD4185-761B-B947-B323-10852006115C}">
          <p14:sldIdLst>
            <p14:sldId id="257"/>
            <p14:sldId id="453"/>
            <p14:sldId id="263"/>
            <p14:sldId id="259"/>
            <p14:sldId id="498"/>
            <p14:sldId id="500"/>
            <p14:sldId id="648"/>
            <p14:sldId id="611"/>
            <p14:sldId id="663"/>
            <p14:sldId id="617"/>
            <p14:sldId id="629"/>
            <p14:sldId id="978"/>
            <p14:sldId id="457"/>
            <p14:sldId id="458"/>
            <p14:sldId id="459"/>
            <p14:sldId id="1001"/>
            <p14:sldId id="1002"/>
            <p14:sldId id="999"/>
            <p14:sldId id="1000"/>
            <p14:sldId id="460"/>
            <p14:sldId id="537"/>
          </p14:sldIdLst>
        </p14:section>
        <p14:section name="ANNs" id="{86779C17-265E-9E45-AD11-9AEBEACFC812}">
          <p14:sldIdLst>
            <p14:sldId id="979"/>
            <p14:sldId id="480"/>
            <p14:sldId id="481"/>
            <p14:sldId id="482"/>
            <p14:sldId id="484"/>
            <p14:sldId id="483"/>
            <p14:sldId id="485"/>
            <p14:sldId id="486"/>
            <p14:sldId id="981"/>
          </p14:sldIdLst>
        </p14:section>
        <p14:section name="Training ANNs" id="{B77DA85B-4FEA-0742-9D85-19FE12DC3688}">
          <p14:sldIdLst>
            <p14:sldId id="307"/>
            <p14:sldId id="501"/>
            <p14:sldId id="645"/>
            <p14:sldId id="984"/>
            <p14:sldId id="986"/>
            <p14:sldId id="542"/>
            <p14:sldId id="545"/>
            <p14:sldId id="543"/>
            <p14:sldId id="544"/>
            <p14:sldId id="488"/>
            <p14:sldId id="550"/>
            <p14:sldId id="551"/>
            <p14:sldId id="649"/>
            <p14:sldId id="491"/>
            <p14:sldId id="492"/>
            <p14:sldId id="493"/>
            <p14:sldId id="494"/>
            <p14:sldId id="514"/>
            <p14:sldId id="540"/>
          </p14:sldIdLst>
        </p14:section>
        <p14:section name="Empirical example" id="{CEE06A81-FD78-DC41-9F1F-0F40124D590D}">
          <p14:sldIdLst>
            <p14:sldId id="630"/>
            <p14:sldId id="646"/>
            <p14:sldId id="996"/>
            <p14:sldId id="666"/>
            <p14:sldId id="647"/>
            <p14:sldId id="1003"/>
            <p14:sldId id="655"/>
            <p14:sldId id="654"/>
            <p14:sldId id="653"/>
            <p14:sldId id="652"/>
            <p14:sldId id="650"/>
            <p14:sldId id="990"/>
            <p14:sldId id="991"/>
            <p14:sldId id="992"/>
            <p14:sldId id="993"/>
            <p14:sldId id="994"/>
            <p14:sldId id="995"/>
            <p14:sldId id="657"/>
            <p14:sldId id="658"/>
            <p14:sldId id="998"/>
            <p14:sldId id="659"/>
            <p14:sldId id="661"/>
            <p14:sldId id="662"/>
            <p14:sldId id="1004"/>
            <p14:sldId id="664"/>
            <p14:sldId id="960"/>
            <p14:sldId id="665"/>
            <p14:sldId id="420"/>
            <p14:sldId id="421"/>
            <p14:sldId id="513"/>
            <p14:sldId id="556"/>
            <p14:sldId id="529"/>
            <p14:sldId id="684"/>
            <p14:sldId id="688"/>
            <p14:sldId id="685"/>
            <p14:sldId id="683"/>
            <p14:sldId id="686"/>
            <p14:sldId id="682"/>
            <p14:sldId id="6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89"/>
  </p:normalViewPr>
  <p:slideViewPr>
    <p:cSldViewPr snapToGrid="0">
      <p:cViewPr varScale="1">
        <p:scale>
          <a:sx n="143" d="100"/>
          <a:sy n="143" d="100"/>
        </p:scale>
        <p:origin x="112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BA70C-4F58-7847-99A7-70DA194BE510}" type="datetimeFigureOut">
              <a:rPr lang="en-GB" smtClean="0"/>
              <a:t>30/01/2026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7135D-6FD4-EE4B-B60D-B0D94277C7D0}" type="slidenum">
              <a:rPr lang="en-GB" smtClean="0"/>
              <a:t>‹#›</a:t>
            </a:fld>
            <a:endParaRPr lang="en-GB"/>
          </a:p>
        </p:txBody>
      </p:sp>
    </p:spTree>
    <p:extLst>
      <p:ext uri="{BB962C8B-B14F-4D97-AF65-F5344CB8AC3E}">
        <p14:creationId xmlns:p14="http://schemas.microsoft.com/office/powerpoint/2010/main" val="3356069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4809F-4B33-4060-A60F-28B3CB27534A}"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8228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47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5E058-E510-396B-E5A6-8232F5010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91F79-A872-CD8C-5A2C-79079309DB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03342E-9B09-C5FD-1427-8B8D3EC8316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888D0E9-B55D-5F73-3C95-2D13BBBC1D0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948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03A9B-81BD-4422-5DE0-4F9E9C8283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21D5A-C0D0-A6C2-A2EE-52529A659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4ECC1-E3CE-65EF-12E0-38A6575F76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3A10FDE-D264-CA53-97AA-11F11D0CEBD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167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54188-85F9-E01D-3893-C72467B73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B2254-4CE1-077F-F7FE-2006E9548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2309F-7001-200D-3E39-AE9DDC8C9DF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B8BDA75-617B-F91F-5264-A373C2634DD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1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3488-4479-C2BD-88D9-05566D4FC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97EC8-C084-16AD-A312-7A7ACAB13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472EF-A7C1-24C0-757F-442F127AB8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F641BCE-983E-DACA-E70B-18255630488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03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3891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800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37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9457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4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D13008-DB3E-42C8-A7D3-D926736509C6}"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9094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576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2251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3490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1889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904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8068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676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086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316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132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845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40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13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80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146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287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411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978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668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713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75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RUM not the only way to think about people decision making behaviour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587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178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461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863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294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179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A27E-6606-E4FA-1C49-5DDD38DD9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19763-7D60-5632-25EB-266CC9C64304}"/>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8343C04A-992A-287B-AE9C-E73DFE2153CD}"/>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84397DA3-ED91-37A9-3103-81BD00AEADB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330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DF2FC-6AFC-47C2-C123-12BDD9614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034E5-3CEC-E7D8-4DE1-A1EB21D3B3DD}"/>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58704888-A787-A355-1A2E-EBD73A38BFC1}"/>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CC42AF87-19E1-DE2F-E0FE-51C42B7F179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8665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68B3E-19B4-42A7-1B6D-B9739C523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8C5BD-9493-14D3-7FE2-25F2983435C8}"/>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881B5C79-F289-682C-E0A0-81B9918ECF05}"/>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C5997B7B-BC05-209F-4734-2515A6D8F5E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22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9DEEA-8D2D-F547-9A1C-5E2FFD934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C169F-6798-A45D-6D70-24A038ED2C88}"/>
              </a:ext>
            </a:extLst>
          </p:cNvPr>
          <p:cNvSpPr>
            <a:spLocks noGrp="1" noRot="1" noChangeAspect="1"/>
          </p:cNvSpPr>
          <p:nvPr>
            <p:ph type="sldImg"/>
          </p:nvPr>
        </p:nvSpPr>
        <p:spPr>
          <a:xfrm>
            <a:off x="88900" y="746125"/>
            <a:ext cx="6629400" cy="3729038"/>
          </a:xfrm>
        </p:spPr>
      </p:sp>
      <p:sp>
        <p:nvSpPr>
          <p:cNvPr id="3" name="Notes Placeholder 2">
            <a:extLst>
              <a:ext uri="{FF2B5EF4-FFF2-40B4-BE49-F238E27FC236}">
                <a16:creationId xmlns:a16="http://schemas.microsoft.com/office/drawing/2014/main" id="{D72E9836-6150-6A98-67A8-6B3F28FF7CE1}"/>
              </a:ext>
            </a:extLst>
          </p:cNvPr>
          <p:cNvSpPr>
            <a:spLocks noGrp="1"/>
          </p:cNvSpPr>
          <p:nvPr>
            <p:ph type="body" idx="1"/>
          </p:nvPr>
        </p:nvSpPr>
        <p:spPr/>
        <p:txBody>
          <a:bodyPr/>
          <a:lstStyle/>
          <a:p>
            <a:endParaRPr lang="en-GB" baseline="0" dirty="0"/>
          </a:p>
        </p:txBody>
      </p:sp>
      <p:sp>
        <p:nvSpPr>
          <p:cNvPr id="4" name="Slide Number Placeholder 3">
            <a:extLst>
              <a:ext uri="{FF2B5EF4-FFF2-40B4-BE49-F238E27FC236}">
                <a16:creationId xmlns:a16="http://schemas.microsoft.com/office/drawing/2014/main" id="{92B86147-29FE-C546-2C1D-A1B4ED50626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8343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82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251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4A517-7F29-6060-E16D-49BB58130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ADFE85-DE38-4DEE-5E32-BAC75FEB99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EECC7-FB53-769D-69A6-499AD69D6C23}"/>
              </a:ext>
            </a:extLst>
          </p:cNvPr>
          <p:cNvSpPr>
            <a:spLocks noGrp="1"/>
          </p:cNvSpPr>
          <p:nvPr>
            <p:ph type="body" idx="1"/>
          </p:nvPr>
        </p:nvSpPr>
        <p:spPr/>
        <p:txBody>
          <a:bodyPr/>
          <a:lstStyle/>
          <a:p>
            <a:endParaRPr lang="en-GB" b="1" dirty="0"/>
          </a:p>
        </p:txBody>
      </p:sp>
      <p:sp>
        <p:nvSpPr>
          <p:cNvPr id="4" name="Slide Number Placeholder 3">
            <a:extLst>
              <a:ext uri="{FF2B5EF4-FFF2-40B4-BE49-F238E27FC236}">
                <a16:creationId xmlns:a16="http://schemas.microsoft.com/office/drawing/2014/main" id="{8358B071-6072-745E-0A47-57D081677E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69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1297D-EC5A-56BD-FAEE-C18FEF1C9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49741-0578-A8BD-77D9-1097BF1DA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8223B-1958-D525-6A84-C41BBEA1D0AB}"/>
              </a:ext>
            </a:extLst>
          </p:cNvPr>
          <p:cNvSpPr>
            <a:spLocks noGrp="1"/>
          </p:cNvSpPr>
          <p:nvPr>
            <p:ph type="body" idx="1"/>
          </p:nvPr>
        </p:nvSpPr>
        <p:spPr/>
        <p:txBody>
          <a:bodyPr/>
          <a:lstStyle/>
          <a:p>
            <a:endParaRPr lang="en-GB" b="1" dirty="0"/>
          </a:p>
        </p:txBody>
      </p:sp>
      <p:sp>
        <p:nvSpPr>
          <p:cNvPr id="4" name="Slide Number Placeholder 3">
            <a:extLst>
              <a:ext uri="{FF2B5EF4-FFF2-40B4-BE49-F238E27FC236}">
                <a16:creationId xmlns:a16="http://schemas.microsoft.com/office/drawing/2014/main" id="{F9125178-0284-325A-48F2-79EAAB89C6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923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EF93E-777F-A035-E766-3DF54849E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D69D8-E300-733C-658B-9AA884FD4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965D09-F587-08E8-FBB7-08390E974676}"/>
              </a:ext>
            </a:extLst>
          </p:cNvPr>
          <p:cNvSpPr>
            <a:spLocks noGrp="1"/>
          </p:cNvSpPr>
          <p:nvPr>
            <p:ph type="body" idx="1"/>
          </p:nvPr>
        </p:nvSpPr>
        <p:spPr/>
        <p:txBody>
          <a:bodyPr/>
          <a:lstStyle/>
          <a:p>
            <a:endParaRPr lang="en-GB" b="1" dirty="0"/>
          </a:p>
        </p:txBody>
      </p:sp>
      <p:sp>
        <p:nvSpPr>
          <p:cNvPr id="4" name="Slide Number Placeholder 3">
            <a:extLst>
              <a:ext uri="{FF2B5EF4-FFF2-40B4-BE49-F238E27FC236}">
                <a16:creationId xmlns:a16="http://schemas.microsoft.com/office/drawing/2014/main" id="{1B84183A-1F30-DEF8-55BE-464468E7F1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665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371D6-DB8B-AE93-55DE-920E2A34E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83E9E-2420-C231-DBFE-639978BAA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5E5CF-4740-02C9-075B-BB742294FF7E}"/>
              </a:ext>
            </a:extLst>
          </p:cNvPr>
          <p:cNvSpPr>
            <a:spLocks noGrp="1"/>
          </p:cNvSpPr>
          <p:nvPr>
            <p:ph type="body" idx="1"/>
          </p:nvPr>
        </p:nvSpPr>
        <p:spPr/>
        <p:txBody>
          <a:bodyPr/>
          <a:lstStyle/>
          <a:p>
            <a:endParaRPr lang="en-GB" b="1" dirty="0"/>
          </a:p>
        </p:txBody>
      </p:sp>
      <p:sp>
        <p:nvSpPr>
          <p:cNvPr id="4" name="Slide Number Placeholder 3">
            <a:extLst>
              <a:ext uri="{FF2B5EF4-FFF2-40B4-BE49-F238E27FC236}">
                <a16:creationId xmlns:a16="http://schemas.microsoft.com/office/drawing/2014/main" id="{31760742-F7C4-A4E9-8054-7D53451A6A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7130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784B0-EF30-4751-8AD2-B87F1C902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4B016-3B8F-3237-538F-1DE34F7DB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189F39-9760-BF68-4710-641E21880B63}"/>
              </a:ext>
            </a:extLst>
          </p:cNvPr>
          <p:cNvSpPr>
            <a:spLocks noGrp="1"/>
          </p:cNvSpPr>
          <p:nvPr>
            <p:ph type="body" idx="1"/>
          </p:nvPr>
        </p:nvSpPr>
        <p:spPr/>
        <p:txBody>
          <a:bodyPr/>
          <a:lstStyle/>
          <a:p>
            <a:endParaRPr lang="en-GB" b="1" dirty="0"/>
          </a:p>
        </p:txBody>
      </p:sp>
      <p:sp>
        <p:nvSpPr>
          <p:cNvPr id="4" name="Slide Number Placeholder 3">
            <a:extLst>
              <a:ext uri="{FF2B5EF4-FFF2-40B4-BE49-F238E27FC236}">
                <a16:creationId xmlns:a16="http://schemas.microsoft.com/office/drawing/2014/main" id="{2ACB2CE0-57BF-3F00-DD1B-52C23A6D20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8009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DC9CA-032D-0FAD-7FDA-4A39611B2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F7BAC-D08F-3F40-5C58-A06C28829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F9D74-F6F6-14D4-4CAB-D074A09266AA}"/>
              </a:ext>
            </a:extLst>
          </p:cNvPr>
          <p:cNvSpPr>
            <a:spLocks noGrp="1"/>
          </p:cNvSpPr>
          <p:nvPr>
            <p:ph type="body" idx="1"/>
          </p:nvPr>
        </p:nvSpPr>
        <p:spPr/>
        <p:txBody>
          <a:bodyPr/>
          <a:lstStyle/>
          <a:p>
            <a:endParaRPr lang="en-GB" b="1" dirty="0"/>
          </a:p>
        </p:txBody>
      </p:sp>
      <p:sp>
        <p:nvSpPr>
          <p:cNvPr id="4" name="Slide Number Placeholder 3">
            <a:extLst>
              <a:ext uri="{FF2B5EF4-FFF2-40B4-BE49-F238E27FC236}">
                <a16:creationId xmlns:a16="http://schemas.microsoft.com/office/drawing/2014/main" id="{793F7C2F-888B-EEB2-EB71-F8A299A2AC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77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C4845-71EB-7F27-E0A4-66A497E4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C308A4-D5F4-FC8D-9BBD-B00C991B36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3C4EB2-1286-F0EE-FAB9-7EEE28D11B75}"/>
              </a:ext>
            </a:extLst>
          </p:cNvPr>
          <p:cNvSpPr>
            <a:spLocks noGrp="1"/>
          </p:cNvSpPr>
          <p:nvPr>
            <p:ph type="body" idx="1"/>
          </p:nvPr>
        </p:nvSpPr>
        <p:spPr/>
        <p:txBody>
          <a:bodyPr/>
          <a:lstStyle/>
          <a:p>
            <a:endParaRPr lang="en-GB" b="1" dirty="0"/>
          </a:p>
        </p:txBody>
      </p:sp>
      <p:sp>
        <p:nvSpPr>
          <p:cNvPr id="4" name="Slide Number Placeholder 3">
            <a:extLst>
              <a:ext uri="{FF2B5EF4-FFF2-40B4-BE49-F238E27FC236}">
                <a16:creationId xmlns:a16="http://schemas.microsoft.com/office/drawing/2014/main" id="{D15CBAEF-BE12-F1FF-3E63-A65A2E3C26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24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Incomplete understanding of choice behaviour if we ignore images as sources of information to decision making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83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76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637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421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622300" y="2057400"/>
            <a:ext cx="9956800" cy="1981200"/>
          </a:xfrm>
          <a:prstGeom prst="rect">
            <a:avLst/>
          </a:prstGeom>
          <a:solidFill>
            <a:schemeClr val="bg1"/>
          </a:solidFill>
          <a:ln>
            <a:noFill/>
          </a:ln>
        </p:spPr>
        <p:txBody>
          <a:bodyPr wrap="none" anchor="ctr"/>
          <a:lstStyle/>
          <a:p>
            <a:pPr algn="r" fontAlgn="base">
              <a:spcBef>
                <a:spcPct val="0"/>
              </a:spcBef>
              <a:spcAft>
                <a:spcPct val="0"/>
              </a:spcAft>
            </a:pPr>
            <a:endParaRPr lang="nl-NL" sz="2200">
              <a:solidFill>
                <a:srgbClr val="000000"/>
              </a:solidFill>
            </a:endParaRPr>
          </a:p>
        </p:txBody>
      </p:sp>
      <p:sp>
        <p:nvSpPr>
          <p:cNvPr id="5" name="Rectangle 20"/>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6" name="Rectangle 21"/>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7" name="Line 22"/>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8" name="Line 24"/>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9" name="Text Box 27"/>
          <p:cNvSpPr txBox="1">
            <a:spLocks noChangeArrowheads="1"/>
          </p:cNvSpPr>
          <p:nvPr userDrawn="1"/>
        </p:nvSpPr>
        <p:spPr bwMode="white">
          <a:xfrm>
            <a:off x="914400" y="3641726"/>
            <a:ext cx="3251200" cy="244475"/>
          </a:xfrm>
          <a:prstGeom prst="rect">
            <a:avLst/>
          </a:prstGeom>
          <a:solidFill>
            <a:schemeClr val="bg1"/>
          </a:solidFill>
          <a:ln>
            <a:noFill/>
          </a:ln>
        </p:spPr>
        <p:txBody>
          <a:bodyPr lIns="0" tIns="0" rIns="0" bIns="0">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fld id="{5B6703EA-A6C3-4CCA-867D-8951E351492D}" type="datetime1">
              <a:rPr lang="nl-NL" sz="1600" smtClean="0">
                <a:solidFill>
                  <a:srgbClr val="FFFFFF"/>
                </a:solidFill>
              </a:rPr>
              <a:pPr eaLnBrk="1" fontAlgn="base" hangingPunct="1">
                <a:spcBef>
                  <a:spcPct val="50000"/>
                </a:spcBef>
                <a:spcAft>
                  <a:spcPct val="0"/>
                </a:spcAft>
                <a:defRPr/>
              </a:pPr>
              <a:t>30-01-2026</a:t>
            </a:fld>
            <a:endParaRPr lang="nl-NL" sz="1600" dirty="0">
              <a:solidFill>
                <a:srgbClr val="FFFFFF"/>
              </a:solidFill>
            </a:endParaRPr>
          </a:p>
        </p:txBody>
      </p:sp>
      <p:pic>
        <p:nvPicPr>
          <p:cNvPr id="10" name="Picture 29" descr="TU_Delft_2.png                                                 00095E43Smidswater Server              C1CD65DB:"/>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0"/>
          <p:cNvSpPr txBox="1">
            <a:spLocks noChangeArrowheads="1"/>
          </p:cNvSpPr>
          <p:nvPr userDrawn="1"/>
        </p:nvSpPr>
        <p:spPr bwMode="white">
          <a:xfrm>
            <a:off x="1998133" y="6572251"/>
            <a:ext cx="3962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r>
              <a:rPr lang="nl-NL" sz="800">
                <a:solidFill>
                  <a:srgbClr val="FFFFFF"/>
                </a:solidFill>
              </a:rPr>
              <a:t>Challenge the future</a:t>
            </a:r>
            <a:endParaRPr lang="nl-NL" sz="2200">
              <a:solidFill>
                <a:srgbClr val="000000"/>
              </a:solidFill>
            </a:endParaRPr>
          </a:p>
        </p:txBody>
      </p:sp>
      <p:sp>
        <p:nvSpPr>
          <p:cNvPr id="12" name="Text Box 31"/>
          <p:cNvSpPr txBox="1">
            <a:spLocks noChangeArrowheads="1"/>
          </p:cNvSpPr>
          <p:nvPr userDrawn="1"/>
        </p:nvSpPr>
        <p:spPr bwMode="auto">
          <a:xfrm>
            <a:off x="1998133" y="6292850"/>
            <a:ext cx="1320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lnSpc>
                <a:spcPct val="90000"/>
              </a:lnSpc>
              <a:spcBef>
                <a:spcPct val="0"/>
              </a:spcBef>
              <a:spcAft>
                <a:spcPct val="0"/>
              </a:spcAft>
              <a:defRPr/>
            </a:pPr>
            <a:r>
              <a:rPr lang="nl-NL" sz="500">
                <a:solidFill>
                  <a:srgbClr val="000000"/>
                </a:solidFill>
              </a:rPr>
              <a:t>Delft</a:t>
            </a:r>
          </a:p>
          <a:p>
            <a:pPr eaLnBrk="1" fontAlgn="base" hangingPunct="1">
              <a:lnSpc>
                <a:spcPct val="90000"/>
              </a:lnSpc>
              <a:spcBef>
                <a:spcPct val="0"/>
              </a:spcBef>
              <a:spcAft>
                <a:spcPct val="0"/>
              </a:spcAft>
              <a:defRPr/>
            </a:pPr>
            <a:r>
              <a:rPr lang="nl-NL" sz="500">
                <a:solidFill>
                  <a:srgbClr val="000000"/>
                </a:solidFill>
              </a:rPr>
              <a:t>University of</a:t>
            </a:r>
          </a:p>
          <a:p>
            <a:pPr eaLnBrk="1" fontAlgn="base" hangingPunct="1">
              <a:lnSpc>
                <a:spcPct val="90000"/>
              </a:lnSpc>
              <a:spcBef>
                <a:spcPct val="0"/>
              </a:spcBef>
              <a:spcAft>
                <a:spcPct val="0"/>
              </a:spcAft>
              <a:defRPr/>
            </a:pPr>
            <a:r>
              <a:rPr lang="nl-NL" sz="500">
                <a:solidFill>
                  <a:srgbClr val="000000"/>
                </a:solidFill>
              </a:rPr>
              <a:t>Technology</a:t>
            </a:r>
            <a:endParaRPr lang="nl-NL" sz="2200">
              <a:solidFill>
                <a:srgbClr val="000000"/>
              </a:solidFill>
            </a:endParaRPr>
          </a:p>
        </p:txBody>
      </p:sp>
      <p:sp>
        <p:nvSpPr>
          <p:cNvPr id="271372" name="Rectangle 12"/>
          <p:cNvSpPr>
            <a:spLocks noGrp="1" noChangeArrowheads="1"/>
          </p:cNvSpPr>
          <p:nvPr>
            <p:ph type="ctrTitle"/>
          </p:nvPr>
        </p:nvSpPr>
        <p:spPr bwMode="white">
          <a:xfrm>
            <a:off x="914401" y="2286000"/>
            <a:ext cx="9241367" cy="457200"/>
          </a:xfrm>
        </p:spPr>
        <p:txBody>
          <a:bodyPr anchor="t"/>
          <a:lstStyle>
            <a:lvl1pPr marL="0" indent="0">
              <a:lnSpc>
                <a:spcPct val="80000"/>
              </a:lnSpc>
              <a:defRPr>
                <a:solidFill>
                  <a:schemeClr val="tx1"/>
                </a:solidFill>
              </a:defRPr>
            </a:lvl1pPr>
          </a:lstStyle>
          <a:p>
            <a:r>
              <a:rPr lang="nl-NL" dirty="0"/>
              <a:t>Click to </a:t>
            </a:r>
            <a:r>
              <a:rPr lang="nl-NL" dirty="0" err="1"/>
              <a:t>edit</a:t>
            </a:r>
            <a:r>
              <a:rPr lang="nl-NL" dirty="0"/>
              <a:t> </a:t>
            </a:r>
            <a:r>
              <a:rPr lang="nl-NL" dirty="0" err="1"/>
              <a:t>Master</a:t>
            </a:r>
            <a:r>
              <a:rPr lang="nl-NL" dirty="0"/>
              <a:t> </a:t>
            </a:r>
            <a:r>
              <a:rPr lang="nl-NL" dirty="0" err="1"/>
              <a:t>title</a:t>
            </a:r>
            <a:r>
              <a:rPr lang="nl-NL" dirty="0"/>
              <a:t> </a:t>
            </a:r>
            <a:r>
              <a:rPr lang="nl-NL" dirty="0" err="1"/>
              <a:t>style</a:t>
            </a:r>
            <a:endParaRPr lang="nl-NL" dirty="0"/>
          </a:p>
        </p:txBody>
      </p:sp>
      <p:sp>
        <p:nvSpPr>
          <p:cNvPr id="271393" name="Rectangle 33"/>
          <p:cNvSpPr>
            <a:spLocks noGrp="1" noChangeArrowheads="1"/>
          </p:cNvSpPr>
          <p:nvPr>
            <p:ph type="subTitle" sz="quarter" idx="1"/>
          </p:nvPr>
        </p:nvSpPr>
        <p:spPr bwMode="white">
          <a:xfrm>
            <a:off x="914401" y="2743200"/>
            <a:ext cx="9241367" cy="381000"/>
          </a:xfrm>
        </p:spPr>
        <p:txBody>
          <a:bodyPr/>
          <a:lstStyle>
            <a:lvl1pPr marL="0" indent="0">
              <a:buFontTx/>
              <a:buNone/>
              <a:defRPr sz="2400">
                <a:solidFill>
                  <a:schemeClr val="tx1"/>
                </a:solidFill>
                <a:latin typeface="Bookman Old Style" pitchFamily="18" charset="0"/>
              </a:defRPr>
            </a:lvl1pPr>
          </a:lstStyle>
          <a:p>
            <a:r>
              <a:rPr lang="en-US" dirty="0"/>
              <a:t>Click to edit Master subtitle style</a:t>
            </a:r>
          </a:p>
        </p:txBody>
      </p:sp>
    </p:spTree>
    <p:extLst>
      <p:ext uri="{BB962C8B-B14F-4D97-AF65-F5344CB8AC3E}">
        <p14:creationId xmlns:p14="http://schemas.microsoft.com/office/powerpoint/2010/main" val="7544187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22308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83651" y="457200"/>
            <a:ext cx="2552700" cy="4876800"/>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1223434" y="457200"/>
            <a:ext cx="7457017" cy="4876800"/>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530561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1223434" y="457200"/>
            <a:ext cx="10212917" cy="1066800"/>
          </a:xfrm>
        </p:spPr>
        <p:txBody>
          <a:bodyPr/>
          <a:lstStyle/>
          <a:p>
            <a:r>
              <a:rPr lang="nl-NL"/>
              <a:t>Klik om de stijl te bewerken</a:t>
            </a:r>
          </a:p>
        </p:txBody>
      </p:sp>
      <p:sp>
        <p:nvSpPr>
          <p:cNvPr id="3" name="Tijdelijke aanduiding voor grafiek 2"/>
          <p:cNvSpPr>
            <a:spLocks noGrp="1"/>
          </p:cNvSpPr>
          <p:nvPr>
            <p:ph type="chart" idx="1"/>
          </p:nvPr>
        </p:nvSpPr>
        <p:spPr>
          <a:xfrm>
            <a:off x="1234018" y="2286000"/>
            <a:ext cx="10198100" cy="3048000"/>
          </a:xfrm>
        </p:spPr>
        <p:txBody>
          <a:bodyPr/>
          <a:lstStyle/>
          <a:p>
            <a:pPr lvl="0"/>
            <a:endParaRPr lang="nl-NL" noProof="0"/>
          </a:p>
        </p:txBody>
      </p:sp>
    </p:spTree>
    <p:extLst>
      <p:ext uri="{BB962C8B-B14F-4D97-AF65-F5344CB8AC3E}">
        <p14:creationId xmlns:p14="http://schemas.microsoft.com/office/powerpoint/2010/main" val="4285547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96204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4421367F-2F4A-4B48-AAE5-5816704EBDE8}"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9764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p:txBody>
          <a:bodyPr/>
          <a:lstStyle/>
          <a:p>
            <a:fld id="{A5910415-8276-4E7F-AECA-B589B021D3EC}"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69690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44DDCA-7E9B-4EF3-9BB2-74CAED1C82D3}"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047364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9F98FAA4-A6AC-4DAB-8A5D-EE6F95276737}"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555126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244E494-F91E-431D-B31A-AFEFFD605BA9}" type="datetime1">
              <a:rPr lang="nl-NL" smtClean="0">
                <a:solidFill>
                  <a:prstClr val="black">
                    <a:tint val="75000"/>
                  </a:prstClr>
                </a:solidFill>
              </a:rPr>
              <a:pPr/>
              <a:t>30-01-2026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584565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138BC6C8-83E7-49D8-935B-5B9BD545213E}" type="datetime1">
              <a:rPr lang="nl-NL" smtClean="0">
                <a:solidFill>
                  <a:prstClr val="black">
                    <a:tint val="75000"/>
                  </a:prstClr>
                </a:solidFill>
              </a:rPr>
              <a:pPr/>
              <a:t>30-01-2026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43216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917975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96157-F945-486C-88E3-611AC6F089FB}" type="datetime1">
              <a:rPr lang="nl-NL" smtClean="0">
                <a:solidFill>
                  <a:prstClr val="black">
                    <a:tint val="75000"/>
                  </a:prstClr>
                </a:solidFill>
              </a:rPr>
              <a:pPr/>
              <a:t>30-01-2026</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973074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10F863-4327-41B4-9E60-EB272B3CA28F}"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8600973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FBE12-8D35-4009-981A-6887545E9362}"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3182004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6CC24543-426A-4CD9-9222-8BEDE4AF62BE}"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82281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0CA7542A-3F1F-43BE-9A4B-265F650AD172}"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91214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30/01/2026</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1927244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4191892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30/01/2026</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22904921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2259990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4421367F-2F4A-4B48-AAE5-5816704EBDE8}"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8850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Tree>
    <p:extLst>
      <p:ext uri="{BB962C8B-B14F-4D97-AF65-F5344CB8AC3E}">
        <p14:creationId xmlns:p14="http://schemas.microsoft.com/office/powerpoint/2010/main" val="3262451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p:txBody>
          <a:bodyPr/>
          <a:lstStyle/>
          <a:p>
            <a:fld id="{A5910415-8276-4E7F-AECA-B589B021D3EC}"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355043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44DDCA-7E9B-4EF3-9BB2-74CAED1C82D3}"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440802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9F98FAA4-A6AC-4DAB-8A5D-EE6F95276737}"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353040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244E494-F91E-431D-B31A-AFEFFD605BA9}" type="datetime1">
              <a:rPr lang="nl-NL" smtClean="0">
                <a:solidFill>
                  <a:prstClr val="black">
                    <a:tint val="75000"/>
                  </a:prstClr>
                </a:solidFill>
              </a:rPr>
              <a:pPr/>
              <a:t>30-01-2026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7490982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138BC6C8-83E7-49D8-935B-5B9BD545213E}" type="datetime1">
              <a:rPr lang="nl-NL" smtClean="0">
                <a:solidFill>
                  <a:prstClr val="black">
                    <a:tint val="75000"/>
                  </a:prstClr>
                </a:solidFill>
              </a:rPr>
              <a:pPr/>
              <a:t>30-01-2026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7803211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96157-F945-486C-88E3-611AC6F089FB}" type="datetime1">
              <a:rPr lang="nl-NL" smtClean="0">
                <a:solidFill>
                  <a:prstClr val="black">
                    <a:tint val="75000"/>
                  </a:prstClr>
                </a:solidFill>
              </a:rPr>
              <a:pPr/>
              <a:t>30-01-2026</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297448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10F863-4327-41B4-9E60-EB272B3CA28F}"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7793507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FBE12-8D35-4009-981A-6887545E9362}"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046828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6CC24543-426A-4CD9-9222-8BEDE4AF62BE}"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61104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0CA7542A-3F1F-43BE-9A4B-265F650AD172}"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93631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1234018" y="2286000"/>
            <a:ext cx="4997449"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434667" y="2286000"/>
            <a:ext cx="4997451"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7789399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421367F-2F4A-4B48-AAE5-5816704EBDE8}"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270537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5910415-8276-4E7F-AECA-B589B021D3EC}"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2116186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7844DDCA-7E9B-4EF3-9BB2-74CAED1C82D3}"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809072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9F98FAA4-A6AC-4DAB-8A5D-EE6F95276737}"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8142604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D244E494-F91E-431D-B31A-AFEFFD605BA9}" type="datetime1">
              <a:rPr lang="nl-NL" smtClean="0">
                <a:solidFill>
                  <a:prstClr val="black">
                    <a:tint val="75000"/>
                  </a:prstClr>
                </a:solidFill>
              </a:rPr>
              <a:pPr/>
              <a:t>30-01-2026</a:t>
            </a:fld>
            <a:endParaRPr lang="nl-NL">
              <a:solidFill>
                <a:prstClr val="black">
                  <a:tint val="75000"/>
                </a:prstClr>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1598935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138BC6C8-83E7-49D8-935B-5B9BD545213E}" type="datetime1">
              <a:rPr lang="nl-NL" smtClean="0">
                <a:solidFill>
                  <a:prstClr val="black">
                    <a:tint val="75000"/>
                  </a:prstClr>
                </a:solidFill>
              </a:rPr>
              <a:pPr/>
              <a:t>30-01-2026</a:t>
            </a:fld>
            <a:endParaRPr lang="nl-NL">
              <a:solidFill>
                <a:prstClr val="black">
                  <a:tint val="75000"/>
                </a:prstClr>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5386440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26496157-F945-486C-88E3-611AC6F089FB}" type="datetime1">
              <a:rPr lang="nl-NL" smtClean="0">
                <a:solidFill>
                  <a:prstClr val="black">
                    <a:tint val="75000"/>
                  </a:prstClr>
                </a:solidFill>
              </a:rPr>
              <a:pPr/>
              <a:t>30-01-2026</a:t>
            </a:fld>
            <a:endParaRPr lang="nl-NL">
              <a:solidFill>
                <a:prstClr val="black">
                  <a:tint val="75000"/>
                </a:prstClr>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475293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110F863-4327-41B4-9E60-EB272B3CA28F}"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362557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9EAFBE12-8D35-4009-981A-6887545E9362}"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159204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CC24543-426A-4CD9-9222-8BEDE4AF62BE}"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190296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2218734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CA7542A-3F1F-43BE-9A4B-265F650AD172}"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630948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421367F-2F4A-4B48-AAE5-5816704EBDE8}"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594927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5910415-8276-4E7F-AECA-B589B021D3EC}"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8056289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7844DDCA-7E9B-4EF3-9BB2-74CAED1C82D3}"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6400596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9F98FAA4-A6AC-4DAB-8A5D-EE6F95276737}"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0801688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D244E494-F91E-431D-B31A-AFEFFD605BA9}" type="datetime1">
              <a:rPr lang="nl-NL" smtClean="0">
                <a:solidFill>
                  <a:prstClr val="black">
                    <a:tint val="75000"/>
                  </a:prstClr>
                </a:solidFill>
              </a:rPr>
              <a:pPr/>
              <a:t>30-01-2026</a:t>
            </a:fld>
            <a:endParaRPr lang="nl-NL">
              <a:solidFill>
                <a:prstClr val="black">
                  <a:tint val="75000"/>
                </a:prstClr>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203856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138BC6C8-83E7-49D8-935B-5B9BD545213E}" type="datetime1">
              <a:rPr lang="nl-NL" smtClean="0">
                <a:solidFill>
                  <a:prstClr val="black">
                    <a:tint val="75000"/>
                  </a:prstClr>
                </a:solidFill>
              </a:rPr>
              <a:pPr/>
              <a:t>30-01-2026</a:t>
            </a:fld>
            <a:endParaRPr lang="nl-NL">
              <a:solidFill>
                <a:prstClr val="black">
                  <a:tint val="75000"/>
                </a:prstClr>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5953418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26496157-F945-486C-88E3-611AC6F089FB}" type="datetime1">
              <a:rPr lang="nl-NL" smtClean="0">
                <a:solidFill>
                  <a:prstClr val="black">
                    <a:tint val="75000"/>
                  </a:prstClr>
                </a:solidFill>
              </a:rPr>
              <a:pPr/>
              <a:t>30-01-2026</a:t>
            </a:fld>
            <a:endParaRPr lang="nl-NL">
              <a:solidFill>
                <a:prstClr val="black">
                  <a:tint val="75000"/>
                </a:prstClr>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3852535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110F863-4327-41B4-9E60-EB272B3CA28F}"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2289382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9EAFBE12-8D35-4009-981A-6887545E9362}" type="datetime1">
              <a:rPr lang="nl-NL" smtClean="0">
                <a:solidFill>
                  <a:prstClr val="black">
                    <a:tint val="75000"/>
                  </a:prstClr>
                </a:solidFill>
              </a:rPr>
              <a:pPr/>
              <a:t>30-01-2026</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78561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36367185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CC24543-426A-4CD9-9222-8BEDE4AF62BE}"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5956626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CA7542A-3F1F-43BE-9A4B-265F650AD172}"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6967171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29644824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910415-8276-4E7F-AECA-B589B021D3EC}" type="datetime1">
              <a:rPr kumimoji="0" lang="en-GB"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30/01/2026</a:t>
            </a:fld>
            <a:endParaRPr kumimoji="0" lang="en-GB"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297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30/01/2026</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22566354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3524050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25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27108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191206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65.xml"/><Relationship Id="rId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132514"/>
            <a:ext cx="12192000" cy="725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27" name="Rectangle 10"/>
          <p:cNvSpPr>
            <a:spLocks noGrp="1" noChangeArrowheads="1"/>
          </p:cNvSpPr>
          <p:nvPr>
            <p:ph type="title"/>
          </p:nvPr>
        </p:nvSpPr>
        <p:spPr bwMode="auto">
          <a:xfrm>
            <a:off x="1223434" y="457200"/>
            <a:ext cx="1021291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nl-NL"/>
              <a:t>Click to edit Master title style</a:t>
            </a:r>
          </a:p>
        </p:txBody>
      </p:sp>
      <p:sp>
        <p:nvSpPr>
          <p:cNvPr id="1028" name="Rectangle 11"/>
          <p:cNvSpPr>
            <a:spLocks noGrp="1" noChangeArrowheads="1"/>
          </p:cNvSpPr>
          <p:nvPr>
            <p:ph type="body" idx="1"/>
          </p:nvPr>
        </p:nvSpPr>
        <p:spPr bwMode="auto">
          <a:xfrm>
            <a:off x="1234018" y="2286000"/>
            <a:ext cx="10198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1029" name="Rectangle 17"/>
          <p:cNvSpPr>
            <a:spLocks noChangeArrowheads="1"/>
          </p:cNvSpPr>
          <p:nvPr/>
        </p:nvSpPr>
        <p:spPr bwMode="auto">
          <a:xfrm>
            <a:off x="10187517" y="6297613"/>
            <a:ext cx="71966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fontAlgn="base">
              <a:spcBef>
                <a:spcPct val="0"/>
              </a:spcBef>
              <a:spcAft>
                <a:spcPct val="0"/>
              </a:spcAft>
            </a:pPr>
            <a:fld id="{166333BC-55C7-4FC2-A6F7-A7AECB2020EF}" type="slidenum">
              <a:rPr lang="nl-NL" sz="1300">
                <a:solidFill>
                  <a:srgbClr val="000000"/>
                </a:solidFill>
              </a:rPr>
              <a:pPr algn="r" fontAlgn="base">
                <a:spcBef>
                  <a:spcPct val="0"/>
                </a:spcBef>
                <a:spcAft>
                  <a:spcPct val="0"/>
                </a:spcAft>
              </a:pPr>
              <a:t>‹#›</a:t>
            </a:fld>
            <a:endParaRPr lang="nl-NL" sz="1300">
              <a:solidFill>
                <a:srgbClr val="000000"/>
              </a:solidFill>
            </a:endParaRPr>
          </a:p>
        </p:txBody>
      </p:sp>
      <p:sp>
        <p:nvSpPr>
          <p:cNvPr id="1030" name="Rectangle 19"/>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31" name="Line 20"/>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pic>
        <p:nvPicPr>
          <p:cNvPr id="1032" name="Picture 21" descr="TU_Delft_2.png                                                 00095E43Smidswater Server              C1CD65DB:"/>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Line 22"/>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1034" name="Text Box 23"/>
          <p:cNvSpPr txBox="1">
            <a:spLocks noChangeArrowheads="1"/>
          </p:cNvSpPr>
          <p:nvPr userDrawn="1"/>
        </p:nvSpPr>
        <p:spPr bwMode="auto">
          <a:xfrm>
            <a:off x="4165600" y="6248401"/>
            <a:ext cx="58928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algn="r" eaLnBrk="1" fontAlgn="base" hangingPunct="1">
              <a:spcBef>
                <a:spcPct val="50000"/>
              </a:spcBef>
              <a:spcAft>
                <a:spcPct val="0"/>
              </a:spcAft>
              <a:defRPr/>
            </a:pPr>
            <a:r>
              <a:rPr lang="nl-NL" sz="1300">
                <a:solidFill>
                  <a:srgbClr val="108BD9"/>
                </a:solidFill>
                <a:latin typeface="ArialMS" charset="0"/>
              </a:rPr>
              <a:t>Regret in Traveler Decision Making</a:t>
            </a:r>
            <a:endParaRPr lang="nl-NL" sz="1400">
              <a:solidFill>
                <a:srgbClr val="108BD9"/>
              </a:solidFill>
              <a:latin typeface="ArialMS" charset="0"/>
            </a:endParaRPr>
          </a:p>
        </p:txBody>
      </p:sp>
      <p:sp>
        <p:nvSpPr>
          <p:cNvPr id="1035" name="Rectangle 28"/>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Tree>
    <p:extLst>
      <p:ext uri="{BB962C8B-B14F-4D97-AF65-F5344CB8AC3E}">
        <p14:creationId xmlns:p14="http://schemas.microsoft.com/office/powerpoint/2010/main" val="4170408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marL="857250" indent="-857250" algn="l" rtl="0" eaLnBrk="0" fontAlgn="base" hangingPunct="0">
        <a:spcBef>
          <a:spcPct val="0"/>
        </a:spcBef>
        <a:spcAft>
          <a:spcPct val="0"/>
        </a:spcAft>
        <a:defRPr sz="3300">
          <a:solidFill>
            <a:schemeClr val="tx1"/>
          </a:solidFill>
          <a:latin typeface="+mj-lt"/>
          <a:ea typeface="+mj-ea"/>
          <a:cs typeface="+mj-cs"/>
        </a:defRPr>
      </a:lvl1pPr>
      <a:lvl2pPr marL="857250" indent="-857250" algn="l" rtl="0" eaLnBrk="0" fontAlgn="base" hangingPunct="0">
        <a:spcBef>
          <a:spcPct val="0"/>
        </a:spcBef>
        <a:spcAft>
          <a:spcPct val="0"/>
        </a:spcAft>
        <a:defRPr sz="3300">
          <a:solidFill>
            <a:schemeClr val="tx1"/>
          </a:solidFill>
          <a:latin typeface="Bookman Old Style" pitchFamily="18" charset="0"/>
        </a:defRPr>
      </a:lvl2pPr>
      <a:lvl3pPr marL="857250" indent="-857250" algn="l" rtl="0" eaLnBrk="0" fontAlgn="base" hangingPunct="0">
        <a:spcBef>
          <a:spcPct val="0"/>
        </a:spcBef>
        <a:spcAft>
          <a:spcPct val="0"/>
        </a:spcAft>
        <a:defRPr sz="3300">
          <a:solidFill>
            <a:schemeClr val="tx1"/>
          </a:solidFill>
          <a:latin typeface="Bookman Old Style" pitchFamily="18" charset="0"/>
        </a:defRPr>
      </a:lvl3pPr>
      <a:lvl4pPr marL="857250" indent="-857250" algn="l" rtl="0" eaLnBrk="0" fontAlgn="base" hangingPunct="0">
        <a:spcBef>
          <a:spcPct val="0"/>
        </a:spcBef>
        <a:spcAft>
          <a:spcPct val="0"/>
        </a:spcAft>
        <a:defRPr sz="3300">
          <a:solidFill>
            <a:schemeClr val="tx1"/>
          </a:solidFill>
          <a:latin typeface="Bookman Old Style" pitchFamily="18" charset="0"/>
        </a:defRPr>
      </a:lvl4pPr>
      <a:lvl5pPr marL="857250" indent="-857250" algn="l" rtl="0" eaLnBrk="0" fontAlgn="base" hangingPunct="0">
        <a:spcBef>
          <a:spcPct val="0"/>
        </a:spcBef>
        <a:spcAft>
          <a:spcPct val="0"/>
        </a:spcAft>
        <a:defRPr sz="3300">
          <a:solidFill>
            <a:schemeClr val="tx1"/>
          </a:solidFill>
          <a:latin typeface="Bookman Old Style" pitchFamily="18" charset="0"/>
        </a:defRPr>
      </a:lvl5pPr>
      <a:lvl6pPr marL="1314450" indent="-857250" algn="l" rtl="0" fontAlgn="base">
        <a:spcBef>
          <a:spcPct val="0"/>
        </a:spcBef>
        <a:spcAft>
          <a:spcPct val="0"/>
        </a:spcAft>
        <a:defRPr sz="3300">
          <a:solidFill>
            <a:schemeClr val="tx1"/>
          </a:solidFill>
          <a:latin typeface="Bookman Old Style" pitchFamily="18" charset="0"/>
        </a:defRPr>
      </a:lvl6pPr>
      <a:lvl7pPr marL="1771650" indent="-857250" algn="l" rtl="0" fontAlgn="base">
        <a:spcBef>
          <a:spcPct val="0"/>
        </a:spcBef>
        <a:spcAft>
          <a:spcPct val="0"/>
        </a:spcAft>
        <a:defRPr sz="3300">
          <a:solidFill>
            <a:schemeClr val="tx1"/>
          </a:solidFill>
          <a:latin typeface="Bookman Old Style" pitchFamily="18" charset="0"/>
        </a:defRPr>
      </a:lvl7pPr>
      <a:lvl8pPr marL="2228850" indent="-857250" algn="l" rtl="0" fontAlgn="base">
        <a:spcBef>
          <a:spcPct val="0"/>
        </a:spcBef>
        <a:spcAft>
          <a:spcPct val="0"/>
        </a:spcAft>
        <a:defRPr sz="3300">
          <a:solidFill>
            <a:schemeClr val="tx1"/>
          </a:solidFill>
          <a:latin typeface="Bookman Old Style" pitchFamily="18" charset="0"/>
        </a:defRPr>
      </a:lvl8pPr>
      <a:lvl9pPr marL="2686050" indent="-857250" algn="l" rtl="0" fontAlgn="base">
        <a:spcBef>
          <a:spcPct val="0"/>
        </a:spcBef>
        <a:spcAft>
          <a:spcPct val="0"/>
        </a:spcAft>
        <a:defRPr sz="3300">
          <a:solidFill>
            <a:schemeClr val="tx1"/>
          </a:solidFill>
          <a:latin typeface="Bookman Old Style" pitchFamily="18" charset="0"/>
        </a:defRPr>
      </a:lvl9pPr>
    </p:titleStyle>
    <p:bodyStyle>
      <a:lvl1pPr marL="195263" indent="-195263" algn="l" rtl="0" eaLnBrk="0" fontAlgn="base" hangingPunct="0">
        <a:lnSpc>
          <a:spcPts val="2500"/>
        </a:lnSpc>
        <a:spcBef>
          <a:spcPct val="0"/>
        </a:spcBef>
        <a:spcAft>
          <a:spcPct val="0"/>
        </a:spcAft>
        <a:buClr>
          <a:schemeClr val="bg2"/>
        </a:buClr>
        <a:buChar char="•"/>
        <a:defRPr sz="2000">
          <a:solidFill>
            <a:schemeClr val="tx1"/>
          </a:solidFill>
          <a:latin typeface="+mn-lt"/>
          <a:ea typeface="+mn-ea"/>
          <a:cs typeface="+mn-cs"/>
        </a:defRPr>
      </a:lvl1pPr>
      <a:lvl2pPr marL="576263" indent="-190500" algn="l" rtl="0" eaLnBrk="0" fontAlgn="base" hangingPunct="0">
        <a:lnSpc>
          <a:spcPts val="2500"/>
        </a:lnSpc>
        <a:spcBef>
          <a:spcPct val="0"/>
        </a:spcBef>
        <a:spcAft>
          <a:spcPct val="0"/>
        </a:spcAft>
        <a:buClr>
          <a:schemeClr val="bg2"/>
        </a:buClr>
        <a:buFont typeface="Times" pitchFamily="18" charset="0"/>
        <a:buChar char="•"/>
        <a:defRPr>
          <a:solidFill>
            <a:schemeClr val="tx1"/>
          </a:solidFill>
          <a:latin typeface="+mn-lt"/>
        </a:defRPr>
      </a:lvl2pPr>
      <a:lvl3pPr marL="957263" indent="-190500" algn="l" rtl="0" eaLnBrk="0" fontAlgn="base" hangingPunct="0">
        <a:lnSpc>
          <a:spcPts val="2500"/>
        </a:lnSpc>
        <a:spcBef>
          <a:spcPct val="0"/>
        </a:spcBef>
        <a:spcAft>
          <a:spcPct val="0"/>
        </a:spcAft>
        <a:buClr>
          <a:schemeClr val="bg2"/>
        </a:buClr>
        <a:buFont typeface="Times" pitchFamily="18" charset="0"/>
        <a:buChar char="•"/>
        <a:defRPr sz="1600">
          <a:solidFill>
            <a:schemeClr val="tx1"/>
          </a:solidFill>
          <a:latin typeface="+mn-lt"/>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defRPr>
      </a:lvl4pPr>
      <a:lvl5pPr marL="1719263" indent="-190500" algn="l" rtl="0" eaLnBrk="0" fontAlgn="base" hangingPunct="0">
        <a:lnSpc>
          <a:spcPts val="2500"/>
        </a:lnSpc>
        <a:spcBef>
          <a:spcPct val="0"/>
        </a:spcBef>
        <a:spcAft>
          <a:spcPct val="0"/>
        </a:spcAft>
        <a:buClr>
          <a:schemeClr val="bg2"/>
        </a:buClr>
        <a:buChar char="•"/>
        <a:defRPr sz="1200">
          <a:solidFill>
            <a:schemeClr val="tx1"/>
          </a:solidFill>
          <a:latin typeface="+mn-lt"/>
        </a:defRPr>
      </a:lvl5pPr>
      <a:lvl6pPr marL="2176463" indent="-190500" algn="l" rtl="0" fontAlgn="base">
        <a:lnSpc>
          <a:spcPts val="2500"/>
        </a:lnSpc>
        <a:spcBef>
          <a:spcPct val="0"/>
        </a:spcBef>
        <a:spcAft>
          <a:spcPct val="0"/>
        </a:spcAft>
        <a:buClr>
          <a:schemeClr val="bg2"/>
        </a:buClr>
        <a:buChar char="•"/>
        <a:defRPr sz="1200">
          <a:solidFill>
            <a:schemeClr val="tx1"/>
          </a:solidFill>
          <a:latin typeface="+mn-lt"/>
        </a:defRPr>
      </a:lvl6pPr>
      <a:lvl7pPr marL="2633663" indent="-190500" algn="l" rtl="0" fontAlgn="base">
        <a:lnSpc>
          <a:spcPts val="2500"/>
        </a:lnSpc>
        <a:spcBef>
          <a:spcPct val="0"/>
        </a:spcBef>
        <a:spcAft>
          <a:spcPct val="0"/>
        </a:spcAft>
        <a:buClr>
          <a:schemeClr val="bg2"/>
        </a:buClr>
        <a:buChar char="•"/>
        <a:defRPr sz="1200">
          <a:solidFill>
            <a:schemeClr val="tx1"/>
          </a:solidFill>
          <a:latin typeface="+mn-lt"/>
        </a:defRPr>
      </a:lvl7pPr>
      <a:lvl8pPr marL="3090863" indent="-190500" algn="l" rtl="0" fontAlgn="base">
        <a:lnSpc>
          <a:spcPts val="2500"/>
        </a:lnSpc>
        <a:spcBef>
          <a:spcPct val="0"/>
        </a:spcBef>
        <a:spcAft>
          <a:spcPct val="0"/>
        </a:spcAft>
        <a:buClr>
          <a:schemeClr val="bg2"/>
        </a:buClr>
        <a:buChar char="•"/>
        <a:defRPr sz="1200">
          <a:solidFill>
            <a:schemeClr val="tx1"/>
          </a:solidFill>
          <a:latin typeface="+mn-lt"/>
        </a:defRPr>
      </a:lvl8pPr>
      <a:lvl9pPr marL="3548063" indent="-190500" algn="l" rtl="0" fontAlgn="base">
        <a:lnSpc>
          <a:spcPts val="2500"/>
        </a:lnSpc>
        <a:spcBef>
          <a:spcPct val="0"/>
        </a:spcBef>
        <a:spcAft>
          <a:spcPct val="0"/>
        </a:spcAft>
        <a:buClr>
          <a:schemeClr val="bg2"/>
        </a:buClr>
        <a:buChar char="•"/>
        <a:defRPr sz="12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99A35-E2B0-4028-8D0E-E17FB9C7392D}"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4832955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5986522"/>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4221917851"/>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99A35-E2B0-4028-8D0E-E17FB9C7392D}" type="datetime1">
              <a:rPr lang="nl-NL" smtClean="0">
                <a:solidFill>
                  <a:prstClr val="black">
                    <a:tint val="75000"/>
                  </a:prstClr>
                </a:solidFill>
              </a:rPr>
              <a:pPr/>
              <a:t>30-01-2026</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55644888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9600" y="1600201"/>
            <a:ext cx="10972800" cy="51212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29552801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9600" y="1600201"/>
            <a:ext cx="10972800" cy="51212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3018496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425838466"/>
      </p:ext>
    </p:extLst>
  </p:cSld>
  <p:clrMap bg1="lt1" tx1="dk1" bg2="lt2" tx2="dk2" accent1="accent1" accent2="accent2" accent3="accent3" accent4="accent4" accent5="accent5" accent6="accent6" hlink="hlink" folHlink="folHlink"/>
  <p:sldLayoutIdLst>
    <p:sldLayoutId id="2147483729" r:id="rId1"/>
    <p:sldLayoutId id="2147483730"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795065742"/>
      </p:ext>
    </p:extLst>
  </p:cSld>
  <p:clrMap bg1="lt1" tx1="dk1" bg2="lt2" tx2="dk2" accent1="accent1" accent2="accent2" accent3="accent3" accent4="accent4" accent5="accent5" accent6="accent6" hlink="hlink" folHlink="folHlink"/>
  <p:sldLayoutIdLst>
    <p:sldLayoutId id="2147483732" r:id="rId1"/>
    <p:sldLayoutId id="2147483733"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20.tm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812.png"/><Relationship Id="rId7" Type="http://schemas.openxmlformats.org/officeDocument/2006/relationships/image" Target="../media/image23.w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oleObject" Target="../embeddings/oleObject1.bin"/><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5.jpeg"/><Relationship Id="rId5" Type="http://schemas.openxmlformats.org/officeDocument/2006/relationships/image" Target="../media/image2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11.jpe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11.jpe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34.png"/><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38.wmf"/><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oleObject" Target="../embeddings/oleObject3.bin"/><Relationship Id="rId5" Type="http://schemas.openxmlformats.org/officeDocument/2006/relationships/image" Target="../media/image37.png"/><Relationship Id="rId4" Type="http://schemas.openxmlformats.org/officeDocument/2006/relationships/image" Target="../media/image36.emf"/><Relationship Id="rId9" Type="http://schemas.openxmlformats.org/officeDocument/2006/relationships/image" Target="../media/image39.wmf"/></Relationships>
</file>

<file path=ppt/slides/_rels/slide26.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11.jpeg"/><Relationship Id="rId5" Type="http://schemas.openxmlformats.org/officeDocument/2006/relationships/image" Target="../media/image250.png"/><Relationship Id="rId4" Type="http://schemas.openxmlformats.org/officeDocument/2006/relationships/image" Target="../media/image43.wmf"/></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25.xml"/><Relationship Id="rId1" Type="http://schemas.openxmlformats.org/officeDocument/2006/relationships/slideLayout" Target="../slideLayouts/slideLayout41.xml"/><Relationship Id="rId6" Type="http://schemas.openxmlformats.org/officeDocument/2006/relationships/image" Target="../media/image45.emf"/><Relationship Id="rId5" Type="http://schemas.openxmlformats.org/officeDocument/2006/relationships/oleObject" Target="../embeddings/oleObject8.bin"/><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49.png"/><Relationship Id="rId4" Type="http://schemas.openxmlformats.org/officeDocument/2006/relationships/image" Target="../media/image48.tmp"/></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5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tmp"/></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52.xml"/><Relationship Id="rId6" Type="http://schemas.openxmlformats.org/officeDocument/2006/relationships/image" Target="../media/image11.jpeg"/><Relationship Id="rId5" Type="http://schemas.openxmlformats.org/officeDocument/2006/relationships/image" Target="../media/image52.png"/><Relationship Id="rId4" Type="http://schemas.openxmlformats.org/officeDocument/2006/relationships/image" Target="../media/image51.tmp"/></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52.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1.tmp"/></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2.xml"/><Relationship Id="rId6" Type="http://schemas.openxmlformats.org/officeDocument/2006/relationships/image" Target="../media/image52.png"/><Relationship Id="rId5" Type="http://schemas.openxmlformats.org/officeDocument/2006/relationships/image" Target="../media/image51.tmp"/><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52.xml"/><Relationship Id="rId6" Type="http://schemas.openxmlformats.org/officeDocument/2006/relationships/image" Target="../media/image52.png"/><Relationship Id="rId5" Type="http://schemas.openxmlformats.org/officeDocument/2006/relationships/image" Target="../media/image51.tmp"/><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52.xml"/><Relationship Id="rId6" Type="http://schemas.openxmlformats.org/officeDocument/2006/relationships/image" Target="../media/image52.png"/><Relationship Id="rId5" Type="http://schemas.openxmlformats.org/officeDocument/2006/relationships/image" Target="../media/image51.tmp"/><Relationship Id="rId4" Type="http://schemas.openxmlformats.org/officeDocument/2006/relationships/image" Target="../media/image50.pn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image" Target="../media/image59.wmf"/><Relationship Id="rId4"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7.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43.xml"/><Relationship Id="rId1" Type="http://schemas.openxmlformats.org/officeDocument/2006/relationships/slideLayout" Target="../slideLayouts/slideLayout27.xml"/><Relationship Id="rId6" Type="http://schemas.openxmlformats.org/officeDocument/2006/relationships/image" Target="../media/image70.wmf"/><Relationship Id="rId5" Type="http://schemas.openxmlformats.org/officeDocument/2006/relationships/oleObject" Target="../embeddings/oleObject11.bin"/><Relationship Id="rId4" Type="http://schemas.openxmlformats.org/officeDocument/2006/relationships/image" Target="../media/image69.wmf"/></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27.xml"/><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 Id="rId5" Type="http://schemas.openxmlformats.org/officeDocument/2006/relationships/image" Target="../media/image76.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80.png"/><Relationship Id="rId1" Type="http://schemas.openxmlformats.org/officeDocument/2006/relationships/slideLayout" Target="../slideLayouts/slideLayout27.xml"/><Relationship Id="rId4" Type="http://schemas.openxmlformats.org/officeDocument/2006/relationships/image" Target="../media/image620.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7.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7.png"/><Relationship Id="rId1" Type="http://schemas.openxmlformats.org/officeDocument/2006/relationships/slideLayout" Target="../slideLayouts/slideLayout27.xml"/><Relationship Id="rId4" Type="http://schemas.openxmlformats.org/officeDocument/2006/relationships/image" Target="../media/image11.jpeg"/></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3.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hyperlink" Target="https://github.com/DCM-ML-course-TRAIL/DCM_ML_TRAIL_2026/tree/main/Machine%20learning%20approaches%20to%20DCA%20(Van%20Cranenburgh)" TargetMode="External"/><Relationship Id="rId1" Type="http://schemas.openxmlformats.org/officeDocument/2006/relationships/slideLayout" Target="../slideLayouts/slideLayout6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4.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SEN1221TUD/Q2_2025" TargetMode="External"/><Relationship Id="rId2" Type="http://schemas.openxmlformats.org/officeDocument/2006/relationships/notesSlide" Target="../notesSlides/notesSlide51.xml"/><Relationship Id="rId1" Type="http://schemas.openxmlformats.org/officeDocument/2006/relationships/slideLayout" Target="../slideLayouts/slideLayout25.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SEN1221TUD/Q2_2025"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25.xml"/><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5.xml"/><Relationship Id="rId5" Type="http://schemas.openxmlformats.org/officeDocument/2006/relationships/image" Target="../media/image119.png"/><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063552" y="764704"/>
            <a:ext cx="8136904" cy="5112568"/>
          </a:xfrm>
          <a:noFill/>
        </p:spPr>
        <p:txBody>
          <a:bodyPr/>
          <a:lstStyle/>
          <a:p>
            <a:pPr algn="ctr"/>
            <a:r>
              <a:rPr lang="en-GB" sz="3200" b="1" dirty="0">
                <a:solidFill>
                  <a:schemeClr val="bg2"/>
                </a:solidFill>
                <a:latin typeface="Calibri" panose="020F0502020204030204" pitchFamily="34" charset="0"/>
              </a:rPr>
              <a:t>Discrete Choice Analysis: micro-econometrics and machine learning approaches</a:t>
            </a:r>
            <a:br>
              <a:rPr lang="en-GB" sz="4000" b="1" dirty="0">
                <a:solidFill>
                  <a:schemeClr val="bg2"/>
                </a:solidFill>
                <a:latin typeface="Calibri" panose="020F0502020204030204" pitchFamily="34" charset="0"/>
              </a:rPr>
            </a:br>
            <a:br>
              <a:rPr lang="en-GB" sz="4000" b="1" dirty="0">
                <a:solidFill>
                  <a:schemeClr val="bg2"/>
                </a:solidFill>
                <a:latin typeface="Calibri" panose="020F0502020204030204" pitchFamily="34" charset="0"/>
              </a:rPr>
            </a:br>
            <a:br>
              <a:rPr lang="en-GB" sz="4000" b="1" dirty="0">
                <a:solidFill>
                  <a:schemeClr val="bg2"/>
                </a:solidFill>
                <a:latin typeface="Calibri" panose="020F0502020204030204" pitchFamily="34" charset="0"/>
              </a:rPr>
            </a:br>
            <a:r>
              <a:rPr lang="en-GB" sz="3200" i="1" dirty="0">
                <a:latin typeface="Calibri" panose="020F0502020204030204" pitchFamily="34" charset="0"/>
              </a:rPr>
              <a:t>Machine learning approaches for discrete choice analysis</a:t>
            </a:r>
            <a:br>
              <a:rPr lang="en-GB" sz="3200" b="1" dirty="0">
                <a:solidFill>
                  <a:schemeClr val="bg2"/>
                </a:solidFill>
                <a:latin typeface="Calibri" panose="020F0502020204030204" pitchFamily="34" charset="0"/>
              </a:rPr>
            </a:br>
            <a:br>
              <a:rPr lang="en-GB" sz="3200" b="1" i="1" dirty="0">
                <a:latin typeface="Calibri" panose="020F0502020204030204" pitchFamily="34" charset="0"/>
              </a:rPr>
            </a:br>
            <a:br>
              <a:rPr lang="en-GB" sz="3200" b="1" dirty="0">
                <a:latin typeface="Calibri" panose="020F0502020204030204" pitchFamily="34" charset="0"/>
              </a:rPr>
            </a:br>
            <a:r>
              <a:rPr lang="en-GB" sz="2200" b="1" dirty="0">
                <a:latin typeface="Calibri" panose="020F0502020204030204" pitchFamily="34" charset="0"/>
              </a:rPr>
              <a:t>Sander van Cranenburgh</a:t>
            </a:r>
            <a:br>
              <a:rPr lang="en-GB" sz="2200" b="1" dirty="0">
                <a:latin typeface="Calibri" panose="020F0502020204030204" pitchFamily="34" charset="0"/>
              </a:rPr>
            </a:br>
            <a:br>
              <a:rPr lang="en-GB" sz="2200" b="1" dirty="0">
                <a:latin typeface="Calibri" panose="020F0502020204030204" pitchFamily="34" charset="0"/>
              </a:rPr>
            </a:br>
            <a:r>
              <a:rPr lang="en-GB" sz="1600" i="1" dirty="0">
                <a:latin typeface="Calibri" panose="020F0502020204030204" pitchFamily="34" charset="0"/>
              </a:rPr>
              <a:t>Associate Professor in Choice behaviour modelling</a:t>
            </a:r>
            <a:br>
              <a:rPr lang="en-GB" sz="1600" i="1" dirty="0">
                <a:latin typeface="Calibri" panose="020F0502020204030204" pitchFamily="34" charset="0"/>
              </a:rPr>
            </a:br>
            <a:br>
              <a:rPr lang="en-GB" sz="1600" i="1" dirty="0">
                <a:latin typeface="Calibri" panose="020F0502020204030204" pitchFamily="34" charset="0"/>
              </a:rPr>
            </a:br>
            <a:r>
              <a:rPr lang="en-GB" sz="1600" i="1" dirty="0">
                <a:latin typeface="Calibri" panose="020F0502020204030204" pitchFamily="34" charset="0"/>
              </a:rPr>
              <a:t>Director </a:t>
            </a:r>
            <a:r>
              <a:rPr lang="en-GB" sz="1600" i="1" dirty="0" err="1">
                <a:latin typeface="Calibri" panose="020F0502020204030204" pitchFamily="34" charset="0"/>
              </a:rPr>
              <a:t>CityAI</a:t>
            </a:r>
            <a:r>
              <a:rPr lang="en-GB" sz="1600" i="1" dirty="0">
                <a:latin typeface="Calibri" panose="020F0502020204030204" pitchFamily="34" charset="0"/>
              </a:rPr>
              <a:t> lab</a:t>
            </a:r>
            <a:br>
              <a:rPr lang="en-GB" sz="1600" i="1" dirty="0">
                <a:latin typeface="Calibri" panose="020F0502020204030204" pitchFamily="34" charset="0"/>
              </a:rPr>
            </a:br>
            <a:r>
              <a:rPr lang="en-GB" sz="1600" i="1" dirty="0">
                <a:latin typeface="Calibri" panose="020F0502020204030204" pitchFamily="34" charset="0"/>
              </a:rPr>
              <a:t>Section of Transport and Logistics</a:t>
            </a:r>
            <a:br>
              <a:rPr lang="en-GB" sz="1600" i="1" dirty="0">
                <a:latin typeface="Calibri" panose="020F0502020204030204" pitchFamily="34" charset="0"/>
              </a:rPr>
            </a:br>
            <a:r>
              <a:rPr lang="en-GB" sz="1600" i="1" dirty="0">
                <a:latin typeface="Calibri" panose="020F0502020204030204" pitchFamily="34" charset="0"/>
              </a:rPr>
              <a:t>Faculty of Technology, Policy and Management</a:t>
            </a:r>
            <a:br>
              <a:rPr lang="en-GB" sz="1600" i="1" dirty="0">
                <a:latin typeface="Calibri" panose="020F0502020204030204" pitchFamily="34" charset="0"/>
              </a:rPr>
            </a:br>
            <a:r>
              <a:rPr lang="en-GB" sz="1600" i="1" dirty="0">
                <a:latin typeface="Calibri" panose="020F0502020204030204" pitchFamily="34" charset="0"/>
              </a:rPr>
              <a:t>Delft University of Technology</a:t>
            </a:r>
            <a:endParaRPr lang="en-GB" sz="1800" i="1" dirty="0">
              <a:latin typeface="Calibri" panose="020F0502020204030204" pitchFamily="34" charset="0"/>
            </a:endParaRPr>
          </a:p>
        </p:txBody>
      </p:sp>
    </p:spTree>
    <p:extLst>
      <p:ext uri="{BB962C8B-B14F-4D97-AF65-F5344CB8AC3E}">
        <p14:creationId xmlns:p14="http://schemas.microsoft.com/office/powerpoint/2010/main" val="16578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9" name="Slide Number Placeholder 3"/>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28831CA0-1FF9-1B49-AFFF-FBA473515EA0}"/>
              </a:ext>
            </a:extLst>
          </p:cNvPr>
          <p:cNvSpPr txBox="1">
            <a:spLocks/>
          </p:cNvSpPr>
          <p:nvPr/>
        </p:nvSpPr>
        <p:spPr>
          <a:xfrm>
            <a:off x="715992" y="1216325"/>
            <a:ext cx="9519690" cy="4766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 RUM-MNL model is not a perfect model of choice behaviour: it has four key limitations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A6D7835-2FCF-E320-3AAA-56F6A1DE41D9}"/>
              </a:ext>
            </a:extLst>
          </p:cNvPr>
          <p:cNvSpPr txBox="1"/>
          <p:nvPr/>
        </p:nvSpPr>
        <p:spPr>
          <a:xfrm>
            <a:off x="715992" y="1874153"/>
            <a:ext cx="5693861" cy="4482197"/>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researcher needs to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a priori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specify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functional form of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utility function: V</a:t>
            </a:r>
            <a:r>
              <a:rPr kumimoji="0" lang="en-GB" sz="1800" b="1"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f(x</a:t>
            </a:r>
            <a:r>
              <a:rPr kumimoji="0" lang="en-GB" sz="1800" b="1"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DGP is unlikely to be found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considering the large number of potential specifications with interactions, nonlinearities, asymmetries, etc.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But estimates, std errors are only reliable when the utility function equals the true Data Generating Process (DGP). </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2" name="Group 1">
            <a:extLst>
              <a:ext uri="{FF2B5EF4-FFF2-40B4-BE49-F238E27FC236}">
                <a16:creationId xmlns:a16="http://schemas.microsoft.com/office/drawing/2014/main" id="{FBF7D121-7943-35ED-6415-308888EB76E1}"/>
              </a:ext>
            </a:extLst>
          </p:cNvPr>
          <p:cNvGrpSpPr/>
          <p:nvPr/>
        </p:nvGrpSpPr>
        <p:grpSpPr>
          <a:xfrm>
            <a:off x="6762939" y="2736093"/>
            <a:ext cx="5332490" cy="2145702"/>
            <a:chOff x="6762939" y="2736093"/>
            <a:chExt cx="5332490" cy="2145702"/>
          </a:xfrm>
        </p:grpSpPr>
        <p:grpSp>
          <p:nvGrpSpPr>
            <p:cNvPr id="13" name="Group 12">
              <a:extLst>
                <a:ext uri="{FF2B5EF4-FFF2-40B4-BE49-F238E27FC236}">
                  <a16:creationId xmlns:a16="http://schemas.microsoft.com/office/drawing/2014/main" id="{4426F303-BFA6-2C02-A5A0-5C2252CD09B5}"/>
                </a:ext>
              </a:extLst>
            </p:cNvPr>
            <p:cNvGrpSpPr/>
            <p:nvPr/>
          </p:nvGrpSpPr>
          <p:grpSpPr>
            <a:xfrm>
              <a:off x="6762939" y="2736093"/>
              <a:ext cx="1249378" cy="1919334"/>
              <a:chOff x="6762939" y="2736093"/>
              <a:chExt cx="1249378" cy="1919334"/>
            </a:xfrm>
          </p:grpSpPr>
          <p:sp>
            <p:nvSpPr>
              <p:cNvPr id="14" name="Right Arrow 13">
                <a:extLst>
                  <a:ext uri="{FF2B5EF4-FFF2-40B4-BE49-F238E27FC236}">
                    <a16:creationId xmlns:a16="http://schemas.microsoft.com/office/drawing/2014/main" id="{EDBEA28B-7B2E-78FF-387B-AB238F9ADAAF}"/>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2" descr="Image result for understand icon">
                <a:extLst>
                  <a:ext uri="{FF2B5EF4-FFF2-40B4-BE49-F238E27FC236}">
                    <a16:creationId xmlns:a16="http://schemas.microsoft.com/office/drawing/2014/main" id="{3AC88BED-69FF-1823-74FF-6D638B8F5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1AA262C5-D9E9-8CAC-ACE5-AF7FEBBF2DD3}"/>
                </a:ext>
              </a:extLst>
            </p:cNvPr>
            <p:cNvSpPr txBox="1"/>
            <p:nvPr/>
          </p:nvSpPr>
          <p:spPr>
            <a:xfrm>
              <a:off x="8111904" y="2850292"/>
              <a:ext cx="3983525" cy="2031503"/>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Data-driven models (aka Machine Learning)</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Hybrid choice models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Machine Learning + eXplainable AI techniques</a:t>
              </a: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grpSp>
        <p:nvGrpSpPr>
          <p:cNvPr id="16" name="Group 15">
            <a:extLst>
              <a:ext uri="{FF2B5EF4-FFF2-40B4-BE49-F238E27FC236}">
                <a16:creationId xmlns:a16="http://schemas.microsoft.com/office/drawing/2014/main" id="{C94D28F1-ACCF-6CC4-7431-5A3991A999F9}"/>
              </a:ext>
            </a:extLst>
          </p:cNvPr>
          <p:cNvGrpSpPr/>
          <p:nvPr/>
        </p:nvGrpSpPr>
        <p:grpSpPr>
          <a:xfrm>
            <a:off x="8111904" y="1549339"/>
            <a:ext cx="3983525" cy="2582697"/>
            <a:chOff x="8111904" y="1549339"/>
            <a:chExt cx="3983525" cy="2582697"/>
          </a:xfrm>
        </p:grpSpPr>
        <p:sp>
          <p:nvSpPr>
            <p:cNvPr id="11" name="TextBox 10">
              <a:extLst>
                <a:ext uri="{FF2B5EF4-FFF2-40B4-BE49-F238E27FC236}">
                  <a16:creationId xmlns:a16="http://schemas.microsoft.com/office/drawing/2014/main" id="{9FA34702-3957-91A6-B680-623AEDE9F30C}"/>
                </a:ext>
              </a:extLst>
            </p:cNvPr>
            <p:cNvSpPr txBox="1"/>
            <p:nvPr/>
          </p:nvSpPr>
          <p:spPr>
            <a:xfrm>
              <a:off x="9690727" y="1549339"/>
              <a:ext cx="2404702" cy="341359"/>
            </a:xfrm>
            <a:prstGeom prst="rect">
              <a:avLst/>
            </a:prstGeom>
            <a:noFill/>
          </p:spPr>
          <p:txBody>
            <a:bodyPr wrap="square" rtlCol="0">
              <a:noAutofit/>
            </a:bodyPr>
            <a:lstStyle/>
            <a:p>
              <a:pPr marL="0" marR="0" lvl="0" indent="0" algn="ct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0" i="0" u="none" strike="noStrike" kern="1200" cap="none" spc="0" normalizeH="0" baseline="0" noProof="0" dirty="0">
                  <a:ln>
                    <a:noFill/>
                  </a:ln>
                  <a:solidFill>
                    <a:srgbClr val="5B9BD5"/>
                  </a:solidFill>
                  <a:effectLst/>
                  <a:uLnTx/>
                  <a:uFillTx/>
                  <a:latin typeface="Calibri" panose="020F0502020204030204"/>
                  <a:ea typeface="+mn-ea"/>
                  <a:cs typeface="Calibri" panose="020F0502020204030204" pitchFamily="34" charset="0"/>
                  <a:sym typeface="Wingdings" panose="05000000000000000000" pitchFamily="2" charset="2"/>
                </a:rPr>
                <a:t>Our topic of week 3</a:t>
              </a:r>
            </a:p>
          </p:txBody>
        </p:sp>
        <p:sp>
          <p:nvSpPr>
            <p:cNvPr id="12" name="Rounded Rectangular Callout 11">
              <a:extLst>
                <a:ext uri="{FF2B5EF4-FFF2-40B4-BE49-F238E27FC236}">
                  <a16:creationId xmlns:a16="http://schemas.microsoft.com/office/drawing/2014/main" id="{50330140-8E6E-F6DE-6651-3259A616DCF4}"/>
                </a:ext>
              </a:extLst>
            </p:cNvPr>
            <p:cNvSpPr/>
            <p:nvPr/>
          </p:nvSpPr>
          <p:spPr>
            <a:xfrm flipV="1">
              <a:off x="8111904" y="2640457"/>
              <a:ext cx="3395733" cy="1491579"/>
            </a:xfrm>
            <a:prstGeom prst="wedgeRoundRectCallout">
              <a:avLst>
                <a:gd name="adj1" fmla="val 27577"/>
                <a:gd name="adj2" fmla="val 96252"/>
                <a:gd name="adj3" fmla="val 16667"/>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DABC6F95-48EC-E7D5-4CEE-2C855EF833FE}"/>
              </a:ext>
            </a:extLst>
          </p:cNvPr>
          <p:cNvGrpSpPr/>
          <p:nvPr/>
        </p:nvGrpSpPr>
        <p:grpSpPr>
          <a:xfrm>
            <a:off x="6731105" y="2829425"/>
            <a:ext cx="5048519" cy="3526925"/>
            <a:chOff x="7336220" y="2829425"/>
            <a:chExt cx="4545627" cy="3193381"/>
          </a:xfrm>
        </p:grpSpPr>
        <p:pic>
          <p:nvPicPr>
            <p:cNvPr id="21" name="Picture 20">
              <a:extLst>
                <a:ext uri="{FF2B5EF4-FFF2-40B4-BE49-F238E27FC236}">
                  <a16:creationId xmlns:a16="http://schemas.microsoft.com/office/drawing/2014/main" id="{CB56DF08-BE36-67F6-3BF3-86FF5DAB9A5C}"/>
                </a:ext>
              </a:extLst>
            </p:cNvPr>
            <p:cNvPicPr>
              <a:picLocks noChangeAspect="1"/>
            </p:cNvPicPr>
            <p:nvPr/>
          </p:nvPicPr>
          <p:blipFill>
            <a:blip r:embed="rId4"/>
            <a:stretch>
              <a:fillRect/>
            </a:stretch>
          </p:blipFill>
          <p:spPr>
            <a:xfrm>
              <a:off x="7336220" y="2829425"/>
              <a:ext cx="4545627" cy="3193381"/>
            </a:xfrm>
            <a:prstGeom prst="rect">
              <a:avLst/>
            </a:prstGeom>
          </p:spPr>
        </p:pic>
        <p:sp>
          <p:nvSpPr>
            <p:cNvPr id="22" name="TextBox 21">
              <a:extLst>
                <a:ext uri="{FF2B5EF4-FFF2-40B4-BE49-F238E27FC236}">
                  <a16:creationId xmlns:a16="http://schemas.microsoft.com/office/drawing/2014/main" id="{5E146A6C-9673-0740-B6BB-BD37C625E43A}"/>
                </a:ext>
              </a:extLst>
            </p:cNvPr>
            <p:cNvSpPr txBox="1"/>
            <p:nvPr/>
          </p:nvSpPr>
          <p:spPr>
            <a:xfrm>
              <a:off x="7336220" y="3211311"/>
              <a:ext cx="1622723" cy="645465"/>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Combinatorial problem</a:t>
              </a:r>
            </a:p>
          </p:txBody>
        </p:sp>
      </p:grpSp>
    </p:spTree>
    <p:extLst>
      <p:ext uri="{BB962C8B-B14F-4D97-AF65-F5344CB8AC3E}">
        <p14:creationId xmlns:p14="http://schemas.microsoft.com/office/powerpoint/2010/main" val="36884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xit" presetSubtype="0" fill="hold"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9" name="Slide Number Placeholder 3"/>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28831CA0-1FF9-1B49-AFFF-FBA473515EA0}"/>
              </a:ext>
            </a:extLst>
          </p:cNvPr>
          <p:cNvSpPr txBox="1">
            <a:spLocks/>
          </p:cNvSpPr>
          <p:nvPr/>
        </p:nvSpPr>
        <p:spPr>
          <a:xfrm>
            <a:off x="715992" y="1216325"/>
            <a:ext cx="9519690" cy="4766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 RUM-MNL model is not a perfect model of choice behaviour: it has four key limitations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A6D7835-2FCF-E320-3AAA-56F6A1DE41D9}"/>
              </a:ext>
            </a:extLst>
          </p:cNvPr>
          <p:cNvSpPr txBox="1"/>
          <p:nvPr/>
        </p:nvSpPr>
        <p:spPr>
          <a:xfrm>
            <a:off x="715992" y="1874153"/>
            <a:ext cx="5947360" cy="4482197"/>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RUM-MNL cannot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handle unstructured</a:t>
            </a: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 data, like images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083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(they are blind to images)</a:t>
            </a:r>
            <a:endPar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real-life many choice situations involve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images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convey information about the product or service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Images can much more effectively convey information about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Scales, Textures, and Shapes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than text or numbers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Incomplete understanding of choice behaviour</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A25DA6B7-125A-3D59-9108-AE78E5005A3A}"/>
              </a:ext>
            </a:extLst>
          </p:cNvPr>
          <p:cNvGrpSpPr/>
          <p:nvPr/>
        </p:nvGrpSpPr>
        <p:grpSpPr>
          <a:xfrm>
            <a:off x="6762939" y="1991762"/>
            <a:ext cx="5332490" cy="4364588"/>
            <a:chOff x="6762939" y="1991762"/>
            <a:chExt cx="5332490" cy="4364588"/>
          </a:xfrm>
        </p:grpSpPr>
        <p:grpSp>
          <p:nvGrpSpPr>
            <p:cNvPr id="13" name="Group 12">
              <a:extLst>
                <a:ext uri="{FF2B5EF4-FFF2-40B4-BE49-F238E27FC236}">
                  <a16:creationId xmlns:a16="http://schemas.microsoft.com/office/drawing/2014/main" id="{4426F303-BFA6-2C02-A5A0-5C2252CD09B5}"/>
                </a:ext>
              </a:extLst>
            </p:cNvPr>
            <p:cNvGrpSpPr/>
            <p:nvPr/>
          </p:nvGrpSpPr>
          <p:grpSpPr>
            <a:xfrm>
              <a:off x="6762939" y="2736093"/>
              <a:ext cx="1249378" cy="1919334"/>
              <a:chOff x="6762939" y="2736093"/>
              <a:chExt cx="1249378" cy="1919334"/>
            </a:xfrm>
          </p:grpSpPr>
          <p:sp>
            <p:nvSpPr>
              <p:cNvPr id="14" name="Right Arrow 13">
                <a:extLst>
                  <a:ext uri="{FF2B5EF4-FFF2-40B4-BE49-F238E27FC236}">
                    <a16:creationId xmlns:a16="http://schemas.microsoft.com/office/drawing/2014/main" id="{EDBEA28B-7B2E-78FF-387B-AB238F9ADAAF}"/>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2" descr="Image result for understand icon">
                <a:extLst>
                  <a:ext uri="{FF2B5EF4-FFF2-40B4-BE49-F238E27FC236}">
                    <a16:creationId xmlns:a16="http://schemas.microsoft.com/office/drawing/2014/main" id="{3AC88BED-69FF-1823-74FF-6D638B8F5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1AA262C5-D9E9-8CAC-ACE5-AF7FEBBF2DD3}"/>
                </a:ext>
              </a:extLst>
            </p:cNvPr>
            <p:cNvSpPr txBox="1"/>
            <p:nvPr/>
          </p:nvSpPr>
          <p:spPr>
            <a:xfrm>
              <a:off x="8111904" y="1991762"/>
              <a:ext cx="3983525" cy="4364588"/>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1"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Data-driven models (aka Machine learning)</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Computer-vision enriched choice model</a:t>
              </a: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pic>
        <p:nvPicPr>
          <p:cNvPr id="4" name="Picture 3" descr="Screen Clipping">
            <a:extLst>
              <a:ext uri="{FF2B5EF4-FFF2-40B4-BE49-F238E27FC236}">
                <a16:creationId xmlns:a16="http://schemas.microsoft.com/office/drawing/2014/main" id="{CF9276C3-F1A2-FC8D-0B58-1D57E8869C72}"/>
              </a:ext>
            </a:extLst>
          </p:cNvPr>
          <p:cNvPicPr>
            <a:picLocks noChangeAspect="1"/>
          </p:cNvPicPr>
          <p:nvPr/>
        </p:nvPicPr>
        <p:blipFill rotWithShape="1">
          <a:blip r:embed="rId4">
            <a:extLst>
              <a:ext uri="{28A0092B-C50C-407E-A947-70E740481C1C}">
                <a14:useLocalDpi xmlns:a14="http://schemas.microsoft.com/office/drawing/2010/main" val="0"/>
              </a:ext>
            </a:extLst>
          </a:blip>
          <a:srcRect l="74198"/>
          <a:stretch/>
        </p:blipFill>
        <p:spPr>
          <a:xfrm>
            <a:off x="7387628" y="1692999"/>
            <a:ext cx="3785592" cy="4223707"/>
          </a:xfrm>
          <a:prstGeom prst="rect">
            <a:avLst/>
          </a:prstGeom>
        </p:spPr>
      </p:pic>
    </p:spTree>
    <p:extLst>
      <p:ext uri="{BB962C8B-B14F-4D97-AF65-F5344CB8AC3E}">
        <p14:creationId xmlns:p14="http://schemas.microsoft.com/office/powerpoint/2010/main" val="36289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466730"/>
          </a:xfrm>
        </p:spPr>
        <p:txBody>
          <a:bodyPr/>
          <a:lstStyle/>
          <a:p>
            <a:r>
              <a:rPr lang="en-GB" sz="4000" dirty="0"/>
              <a:t>Theory-driven vs data-driven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2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t>Theory-driven vs data-driven</a:t>
            </a:r>
          </a:p>
        </p:txBody>
      </p:sp>
      <p:sp>
        <p:nvSpPr>
          <p:cNvPr id="7" name="Rounded Rectangle 6"/>
          <p:cNvSpPr/>
          <p:nvPr/>
        </p:nvSpPr>
        <p:spPr>
          <a:xfrm>
            <a:off x="2118284" y="1556792"/>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18283" y="1556793"/>
            <a:ext cx="351711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3" name="TextBox 12"/>
              <p:cNvSpPr txBox="1"/>
              <p:nvPr/>
            </p:nvSpPr>
            <p:spPr>
              <a:xfrm>
                <a:off x="2120255" y="2217054"/>
                <a:ext cx="3515139" cy="45243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a stochastic model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𝒀</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d>
                        <m:d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𝑿</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𝜷</m:t>
                          </m:r>
                        </m:e>
                      </m:d>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𝜺</m:t>
                      </m:r>
                    </m:oMath>
                  </m:oMathPara>
                </a14:m>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Analyst imposes </a:t>
                </a:r>
                <a:r>
                  <a:rPr kumimoji="0" lang="en-GB" sz="1800" b="0" i="0" u="none" strike="noStrike" kern="1200" cap="none" spc="0" normalizeH="0" baseline="0" noProof="0" dirty="0">
                    <a:ln>
                      <a:noFill/>
                    </a:ln>
                    <a:solidFill>
                      <a:prstClr val="black"/>
                    </a:solidFill>
                    <a:effectLst/>
                    <a:uLnTx/>
                    <a:uFillTx/>
                    <a:latin typeface="Calibri"/>
                    <a:ea typeface="+mn-ea"/>
                    <a:cs typeface="+mn-cs"/>
                  </a:rPr>
                  <a:t>structure </a:t>
                </a:r>
                <a:r>
                  <a:rPr kumimoji="0" lang="en-GB" sz="1800" b="1" i="0" u="none" strike="noStrike" kern="1200" cap="none" spc="0" normalizeH="0" baseline="0" noProof="0" dirty="0">
                    <a:ln>
                      <a:noFill/>
                    </a:ln>
                    <a:solidFill>
                      <a:prstClr val="black"/>
                    </a:solidFill>
                    <a:effectLst/>
                    <a:uLnTx/>
                    <a:uFillTx/>
                    <a:latin typeface="Calibri"/>
                    <a:ea typeface="+mn-ea"/>
                    <a:cs typeface="+mn-cs"/>
                  </a:rPr>
                  <a:t>based on theory</a:t>
                </a:r>
                <a:endParaRPr kumimoji="0" lang="en-GB" sz="18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Estimate parameters of </a:t>
                </a:r>
                <a:r>
                  <a:rPr kumimoji="0" lang="en-GB" sz="1800" b="0" i="1"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f</a:t>
                </a: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Set of parameters, sign. levels</a:t>
                </a:r>
              </a:p>
            </p:txBody>
          </p:sp>
        </mc:Choice>
        <mc:Fallback xmlns="">
          <p:sp>
            <p:nvSpPr>
              <p:cNvPr id="13" name="TextBox 12"/>
              <p:cNvSpPr txBox="1">
                <a:spLocks noRot="1" noChangeAspect="1" noMove="1" noResize="1" noEditPoints="1" noAdjustHandles="1" noChangeArrowheads="1" noChangeShapeType="1" noTextEdit="1"/>
              </p:cNvSpPr>
              <p:nvPr/>
            </p:nvSpPr>
            <p:spPr>
              <a:xfrm>
                <a:off x="2120255" y="2217054"/>
                <a:ext cx="3515139" cy="4524315"/>
              </a:xfrm>
              <a:prstGeom prst="rect">
                <a:avLst/>
              </a:prstGeom>
              <a:blipFill>
                <a:blip r:embed="rId3"/>
                <a:stretch>
                  <a:fillRect l="-1444" t="-560" r="-2166" b="-1401"/>
                </a:stretch>
              </a:blipFill>
            </p:spPr>
            <p:txBody>
              <a:bodyPr/>
              <a:lstStyle/>
              <a:p>
                <a:r>
                  <a:rPr lang="en-GB">
                    <a:noFill/>
                  </a:rPr>
                  <a:t> </a:t>
                </a:r>
              </a:p>
            </p:txBody>
          </p:sp>
        </mc:Fallback>
      </mc:AlternateContent>
      <p:grpSp>
        <p:nvGrpSpPr>
          <p:cNvPr id="14" name="Group 13"/>
          <p:cNvGrpSpPr/>
          <p:nvPr/>
        </p:nvGrpSpPr>
        <p:grpSpPr>
          <a:xfrm>
            <a:off x="2160609" y="4446474"/>
            <a:ext cx="3515138" cy="1934855"/>
            <a:chOff x="755576" y="4833156"/>
            <a:chExt cx="3407127" cy="1934855"/>
          </a:xfrm>
        </p:grpSpPr>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6" name="Rectangle 15"/>
            <p:cNvSpPr/>
            <p:nvPr/>
          </p:nvSpPr>
          <p:spPr>
            <a:xfrm>
              <a:off x="1778227" y="5625244"/>
              <a:ext cx="10818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a:ea typeface="+mn-ea"/>
                  <a:cs typeface="+mn-cs"/>
                </a:rPr>
                <a:t>f</a:t>
              </a:r>
              <a:r>
                <a:rPr kumimoji="0" lang="en-GB" sz="2000" b="1" i="0" u="none" strike="noStrike" kern="1200" cap="none" spc="0" normalizeH="0" baseline="0" noProof="0" dirty="0">
                  <a:ln>
                    <a:noFill/>
                  </a:ln>
                  <a:solidFill>
                    <a:prstClr val="white"/>
                  </a:solidFill>
                  <a:effectLst/>
                  <a:uLnTx/>
                  <a:uFillTx/>
                  <a:latin typeface="Calibri"/>
                  <a:ea typeface="+mn-ea"/>
                  <a:cs typeface="+mn-cs"/>
                </a:rPr>
                <a:t> := </a:t>
              </a:r>
              <a:r>
                <a:rPr kumimoji="0" lang="en-GB" sz="2000" b="1" i="1" u="none" strike="noStrike" kern="1200" cap="none" spc="0" normalizeH="0" baseline="0" noProof="0" dirty="0">
                  <a:ln>
                    <a:noFill/>
                  </a:ln>
                  <a:solidFill>
                    <a:prstClr val="white"/>
                  </a:solidFill>
                  <a:effectLst/>
                  <a:uLnTx/>
                  <a:uFillTx/>
                  <a:latin typeface="Calibri"/>
                  <a:ea typeface="+mn-ea"/>
                  <a:cs typeface="+mn-cs"/>
                </a:rPr>
                <a:t>X</a:t>
              </a:r>
              <a:r>
                <a:rPr kumimoji="0" lang="en-GB" sz="1600" b="1" i="0" u="none" strike="noStrike" kern="1200" cap="none" spc="0" normalizeH="0" baseline="0" noProof="0" dirty="0">
                  <a:ln>
                    <a:noFill/>
                  </a:ln>
                  <a:solidFill>
                    <a:prstClr val="white"/>
                  </a:solidFill>
                  <a:effectLst/>
                  <a:uLnTx/>
                  <a:uFillTx/>
                  <a:latin typeface="Calibri"/>
                  <a:ea typeface="+mn-ea"/>
                  <a:cs typeface="+mn-cs"/>
                </a:rPr>
                <a:t>→</a:t>
              </a:r>
              <a:r>
                <a:rPr kumimoji="0" lang="en-GB" sz="2000" b="1" i="1" u="none" strike="noStrike" kern="1200" cap="none" spc="0" normalizeH="0" baseline="0" noProof="0" dirty="0">
                  <a:ln>
                    <a:noFill/>
                  </a:ln>
                  <a:solidFill>
                    <a:prstClr val="white"/>
                  </a:solidFill>
                  <a:effectLst/>
                  <a:uLnTx/>
                  <a:uFillTx/>
                  <a:latin typeface="Calibri"/>
                  <a:ea typeface="+mn-ea"/>
                  <a:cs typeface="+mn-cs"/>
                </a:rPr>
                <a:t>Y</a:t>
              </a:r>
              <a:endParaRPr kumimoji="0" lang="en-GB" sz="20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p:cNvSpPr txBox="1"/>
          <p:nvPr/>
        </p:nvSpPr>
        <p:spPr>
          <a:xfrm>
            <a:off x="6068156" y="1628800"/>
            <a:ext cx="6004508"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rPr>
              <a:t>How does this work out in choice modelling?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rPr>
              <a:t>Random Utility Theory: </a:t>
            </a:r>
            <a:r>
              <a:rPr kumimoji="0" lang="en-US"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Samuelson 1948Luce 1959  Lancaster 1966  McFadden, 1974</a:t>
            </a: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Alternative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i</a:t>
            </a:r>
            <a:r>
              <a:rPr kumimoji="0" lang="en-US" sz="1800" b="0" i="0" u="none" strike="noStrike" kern="1200" cap="none" spc="0" normalizeH="0" baseline="0" noProof="0" dirty="0">
                <a:ln>
                  <a:noFill/>
                </a:ln>
                <a:solidFill>
                  <a:srgbClr val="0070C0"/>
                </a:solidFill>
                <a:effectLst/>
                <a:uLnTx/>
                <a:uFillTx/>
                <a:latin typeface="Calibri"/>
                <a:ea typeface="+mn-ea"/>
                <a:cs typeface="+mn-cs"/>
              </a:rPr>
              <a:t> is chosen if and only if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U</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0" u="none" strike="noStrike" kern="1200" cap="none" spc="0" normalizeH="0" baseline="0" noProof="0" dirty="0">
                <a:ln>
                  <a:noFill/>
                </a:ln>
                <a:solidFill>
                  <a:srgbClr val="0070C0"/>
                </a:solidFill>
                <a:effectLst/>
                <a:uLnTx/>
                <a:uFillTx/>
                <a:latin typeface="Calibri"/>
                <a:ea typeface="+mn-ea"/>
                <a:cs typeface="+mn-cs"/>
              </a:rPr>
              <a:t> &gt;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U</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j</a:t>
            </a:r>
            <a:r>
              <a:rPr kumimoji="0" lang="en-US" sz="1800" b="0" i="0" u="none" strike="noStrike" kern="1200" cap="none" spc="0" normalizeH="0" baseline="0" noProof="0" dirty="0">
                <a:ln>
                  <a:noFill/>
                </a:ln>
                <a:solidFill>
                  <a:srgbClr val="0070C0"/>
                </a:solidFill>
                <a:effectLst/>
                <a:uLnTx/>
                <a:uFillTx/>
                <a:latin typeface="Calibri"/>
                <a:ea typeface="+mn-ea"/>
                <a:cs typeface="+mn-cs"/>
              </a:rPr>
              <a:t> ∀ </a:t>
            </a:r>
            <a:r>
              <a:rPr kumimoji="0" lang="en-US" sz="1800" b="0" i="1" u="none" strike="noStrike" kern="1200" cap="none" spc="0" normalizeH="0" baseline="0" noProof="0" dirty="0">
                <a:ln>
                  <a:noFill/>
                </a:ln>
                <a:solidFill>
                  <a:srgbClr val="0070C0"/>
                </a:solidFill>
                <a:effectLst/>
                <a:uLnTx/>
                <a:uFillTx/>
                <a:latin typeface="Calibri"/>
                <a:ea typeface="+mn-ea"/>
                <a:cs typeface="+mn-cs"/>
              </a:rPr>
              <a:t>j</a:t>
            </a:r>
            <a:r>
              <a:rPr kumimoji="0" lang="en-US" sz="1800" b="0" i="0" u="none" strike="noStrike" kern="1200" cap="none" spc="0" normalizeH="0" baseline="0" noProof="0" dirty="0">
                <a:ln>
                  <a:noFill/>
                </a:ln>
                <a:solidFill>
                  <a:srgbClr val="0070C0"/>
                </a:solidFill>
                <a:effectLst/>
                <a:uLnTx/>
                <a:uFillTx/>
                <a:latin typeface="Calibri"/>
                <a:ea typeface="+mn-ea"/>
                <a:cs typeface="+mn-cs"/>
              </a:rPr>
              <a:t> ≠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i</a:t>
            </a: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1" u="none" strike="noStrike" kern="1200" cap="none" spc="0" normalizeH="0" baseline="0" noProof="0" dirty="0" err="1">
                <a:ln>
                  <a:noFill/>
                </a:ln>
                <a:solidFill>
                  <a:srgbClr val="0070C0"/>
                </a:solidFill>
                <a:effectLst/>
                <a:uLnTx/>
                <a:uFillTx/>
                <a:latin typeface="Calibri"/>
                <a:ea typeface="+mn-ea"/>
                <a:cs typeface="+mn-cs"/>
              </a:rPr>
              <a:t>U</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V</a:t>
            </a:r>
            <a:r>
              <a:rPr kumimoji="0" lang="en-US" sz="1800" b="0" i="1" u="none" strike="noStrike" kern="1200" cap="none" spc="0" normalizeH="0" baseline="-25000" noProof="0" dirty="0">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a:t>
            </a:r>
            <a:r>
              <a:rPr kumimoji="0" lang="el-GR" sz="1800" b="0" i="1" u="none" strike="noStrike" kern="1200" cap="none" spc="0" normalizeH="0" baseline="0" noProof="0" dirty="0">
                <a:ln>
                  <a:noFill/>
                </a:ln>
                <a:solidFill>
                  <a:srgbClr val="0070C0"/>
                </a:solidFill>
                <a:effectLst/>
                <a:uLnTx/>
                <a:uFillTx/>
                <a:latin typeface="Calibri"/>
                <a:ea typeface="+mn-ea"/>
                <a:cs typeface="+mn-cs"/>
              </a:rPr>
              <a:t>ε</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1" u="none" strike="noStrike" kern="1200" cap="none" spc="0" normalizeH="0" baseline="0" noProof="0" dirty="0">
                <a:ln>
                  <a:noFill/>
                </a:ln>
                <a:solidFill>
                  <a:srgbClr val="0070C0"/>
                </a:solidFill>
                <a:effectLst/>
                <a:uLnTx/>
                <a:uFillTx/>
                <a:latin typeface="Calibri"/>
                <a:ea typeface="+mn-ea"/>
                <a:cs typeface="+mn-cs"/>
              </a:rPr>
              <a:t>V</a:t>
            </a:r>
            <a:r>
              <a:rPr kumimoji="0" lang="en-US" sz="1800" b="0" i="1" u="none" strike="noStrike" kern="1200" cap="none" spc="0" normalizeH="0" baseline="-25000" noProof="0" dirty="0">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f(</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x</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im</a:t>
            </a:r>
            <a:r>
              <a:rPr kumimoji="0" lang="en-US" sz="1800" b="0" i="1" u="none" strike="noStrike" kern="1200" cap="none" spc="0" normalizeH="0" baseline="0" noProof="0" dirty="0">
                <a:ln>
                  <a:noFill/>
                </a:ln>
                <a:solidFill>
                  <a:srgbClr val="0070C0"/>
                </a:solidFill>
                <a:effectLst/>
                <a:uLnTx/>
                <a:uFillTx/>
                <a:latin typeface="Calibri"/>
                <a:ea typeface="+mn-ea"/>
                <a:cs typeface="+mn-cs"/>
              </a:rPr>
              <a:t>,</a:t>
            </a:r>
            <a:r>
              <a:rPr kumimoji="0" lang="el-GR" sz="1800" b="0" i="0" u="none" strike="noStrike" kern="1200" cap="none" spc="0" normalizeH="0" baseline="0" noProof="0" dirty="0">
                <a:ln>
                  <a:noFill/>
                </a:ln>
                <a:solidFill>
                  <a:srgbClr val="0070C0"/>
                </a:solidFill>
                <a:effectLst/>
                <a:uLnTx/>
                <a:uFillTx/>
                <a:latin typeface="Calibri"/>
                <a:ea typeface="+mn-ea"/>
                <a:cs typeface="+mn-cs"/>
              </a:rPr>
              <a:t>β</a:t>
            </a:r>
            <a:r>
              <a:rPr kumimoji="0" lang="en-US" sz="1800" b="0" i="1" u="none" strike="noStrike" kern="1200" cap="none" spc="0" normalizeH="0" baseline="0" noProof="0" dirty="0">
                <a:ln>
                  <a:noFill/>
                </a:ln>
                <a:solidFill>
                  <a:srgbClr val="0070C0"/>
                </a:solidFill>
                <a:effectLst/>
                <a:uLnTx/>
                <a:uFillTx/>
                <a:latin typeface="Calibri"/>
                <a:ea typeface="+mn-ea"/>
                <a:cs typeface="+mn-cs"/>
              </a:rPr>
              <a:t>), </a:t>
            </a:r>
            <a:r>
              <a:rPr kumimoji="0" lang="el-GR" sz="1800" b="0" i="1" u="none" strike="noStrike" kern="1200" cap="none" spc="0" normalizeH="0" baseline="0" noProof="0" dirty="0">
                <a:ln>
                  <a:noFill/>
                </a:ln>
                <a:solidFill>
                  <a:srgbClr val="0070C0"/>
                </a:solidFill>
                <a:effectLst/>
                <a:uLnTx/>
                <a:uFillTx/>
                <a:latin typeface="Calibri"/>
                <a:ea typeface="+mn-ea"/>
                <a:cs typeface="+mn-cs"/>
              </a:rPr>
              <a:t>ε</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G(◦)</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srgbClr val="0070C0"/>
              </a:solidFill>
              <a:effectLst/>
              <a:uLnTx/>
              <a:uFillTx/>
              <a:latin typeface="Calibri"/>
              <a:ea typeface="+mn-ea"/>
              <a:cs typeface="+mn-cs"/>
            </a:endParaRPr>
          </a:p>
        </p:txBody>
      </p:sp>
      <p:grpSp>
        <p:nvGrpSpPr>
          <p:cNvPr id="68" name="Group 67"/>
          <p:cNvGrpSpPr/>
          <p:nvPr/>
        </p:nvGrpSpPr>
        <p:grpSpPr>
          <a:xfrm>
            <a:off x="6240016" y="2145975"/>
            <a:ext cx="4048700" cy="1572162"/>
            <a:chOff x="6311159" y="4809167"/>
            <a:chExt cx="4048700" cy="1572162"/>
          </a:xfrm>
        </p:grpSpPr>
        <p:cxnSp>
          <p:nvCxnSpPr>
            <p:cNvPr id="36" name="Straight Arrow Connector 35"/>
            <p:cNvCxnSpPr/>
            <p:nvPr/>
          </p:nvCxnSpPr>
          <p:spPr>
            <a:xfrm>
              <a:off x="7122910"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11159" y="5177212"/>
              <a:ext cx="9537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 task</a:t>
              </a:r>
            </a:p>
          </p:txBody>
        </p:sp>
        <p:sp>
          <p:nvSpPr>
            <p:cNvPr id="38" name="TextBox 37"/>
            <p:cNvSpPr txBox="1"/>
            <p:nvPr/>
          </p:nvSpPr>
          <p:spPr>
            <a:xfrm>
              <a:off x="9432399" y="5333384"/>
              <a:ext cx="92746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a:t>
              </a:r>
            </a:p>
          </p:txBody>
        </p:sp>
        <p:pic>
          <p:nvPicPr>
            <p:cNvPr id="45" name="Picture 6" descr="Afbeeldingsresultaat voor psychological factors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9130" y="4809167"/>
              <a:ext cx="1127856" cy="1572162"/>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8796986"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2" name="Object 71"/>
          <p:cNvGraphicFramePr>
            <a:graphicFrameLocks noChangeAspect="1"/>
          </p:cNvGraphicFramePr>
          <p:nvPr/>
        </p:nvGraphicFramePr>
        <p:xfrm>
          <a:off x="6375885" y="6079854"/>
          <a:ext cx="1351764" cy="552994"/>
        </p:xfrm>
        <a:graphic>
          <a:graphicData uri="http://schemas.openxmlformats.org/presentationml/2006/ole">
            <mc:AlternateContent xmlns:mc="http://schemas.openxmlformats.org/markup-compatibility/2006">
              <mc:Choice xmlns:v="urn:schemas-microsoft-com:vml" Requires="v">
                <p:oleObj name="Equation" r:id="rId6" imgW="838080" imgH="342720" progId="Equation.DSMT4">
                  <p:embed/>
                </p:oleObj>
              </mc:Choice>
              <mc:Fallback>
                <p:oleObj name="Equation" r:id="rId6" imgW="838080" imgH="342720" progId="Equation.DSMT4">
                  <p:embed/>
                  <p:pic>
                    <p:nvPicPr>
                      <p:cNvPr id="72" name="Object 71"/>
                      <p:cNvPicPr/>
                      <p:nvPr/>
                    </p:nvPicPr>
                    <p:blipFill>
                      <a:blip r:embed="rId7"/>
                      <a:stretch>
                        <a:fillRect/>
                      </a:stretch>
                    </p:blipFill>
                    <p:spPr>
                      <a:xfrm>
                        <a:off x="6375885" y="6079854"/>
                        <a:ext cx="1351764" cy="552994"/>
                      </a:xfrm>
                      <a:prstGeom prst="rect">
                        <a:avLst/>
                      </a:prstGeom>
                    </p:spPr>
                  </p:pic>
                </p:oleObj>
              </mc:Fallback>
            </mc:AlternateContent>
          </a:graphicData>
        </a:graphic>
      </p:graphicFrame>
      <p:sp>
        <p:nvSpPr>
          <p:cNvPr id="74" name="Rectangle 73"/>
          <p:cNvSpPr/>
          <p:nvPr/>
        </p:nvSpPr>
        <p:spPr>
          <a:xfrm>
            <a:off x="6240016" y="2217054"/>
            <a:ext cx="4176464" cy="135596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531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5" end="5"/>
                                            </p:txEl>
                                          </p:spTgt>
                                        </p:tgtEl>
                                        <p:attrNameLst>
                                          <p:attrName>style.visibility</p:attrName>
                                        </p:attrNameLst>
                                      </p:cBhvr>
                                      <p:to>
                                        <p:strVal val="visible"/>
                                      </p:to>
                                    </p:set>
                                    <p:animEffect transition="in" filter="fade">
                                      <p:cBhvr>
                                        <p:cTn id="10" dur="500"/>
                                        <p:tgtEl>
                                          <p:spTgt spid="1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12" end="12"/>
                                            </p:txEl>
                                          </p:spTgt>
                                        </p:tgtEl>
                                        <p:attrNameLst>
                                          <p:attrName>style.visibility</p:attrName>
                                        </p:attrNameLst>
                                      </p:cBhvr>
                                      <p:to>
                                        <p:strVal val="visible"/>
                                      </p:to>
                                    </p:set>
                                    <p:animEffect transition="in" filter="fade">
                                      <p:cBhvr>
                                        <p:cTn id="13" dur="500"/>
                                        <p:tgtEl>
                                          <p:spTgt spid="13">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13" end="13"/>
                                            </p:txEl>
                                          </p:spTgt>
                                        </p:tgtEl>
                                        <p:attrNameLst>
                                          <p:attrName>style.visibility</p:attrName>
                                        </p:attrNameLst>
                                      </p:cBhvr>
                                      <p:to>
                                        <p:strVal val="visible"/>
                                      </p:to>
                                    </p:set>
                                    <p:animEffect transition="in" filter="fade">
                                      <p:cBhvr>
                                        <p:cTn id="16" dur="500"/>
                                        <p:tgtEl>
                                          <p:spTgt spid="13">
                                            <p:txEl>
                                              <p:pRg st="13" end="1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27803" y="3902007"/>
            <a:ext cx="6015404" cy="2196502"/>
          </a:xfrm>
          <a:prstGeom prst="round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a:ea typeface="+mn-ea"/>
              <a:cs typeface="+mn-cs"/>
            </a:endParaRPr>
          </a:p>
        </p:txBody>
      </p:sp>
      <p:sp>
        <p:nvSpPr>
          <p:cNvPr id="2" name="Title 1"/>
          <p:cNvSpPr>
            <a:spLocks noGrp="1"/>
          </p:cNvSpPr>
          <p:nvPr>
            <p:ph type="title"/>
          </p:nvPr>
        </p:nvSpPr>
        <p:spPr/>
        <p:txBody>
          <a:bodyPr anchor="t"/>
          <a:lstStyle/>
          <a:p>
            <a:r>
              <a:rPr lang="en-US" sz="4000" dirty="0"/>
              <a:t>Theory-driven vs data-driven</a:t>
            </a:r>
          </a:p>
        </p:txBody>
      </p:sp>
      <p:sp>
        <p:nvSpPr>
          <p:cNvPr id="7" name="Rounded Rectangle 6"/>
          <p:cNvSpPr/>
          <p:nvPr/>
        </p:nvSpPr>
        <p:spPr>
          <a:xfrm>
            <a:off x="2118284" y="1556792"/>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18283" y="1556793"/>
            <a:ext cx="351711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3" name="TextBox 12"/>
              <p:cNvSpPr txBox="1"/>
              <p:nvPr/>
            </p:nvSpPr>
            <p:spPr>
              <a:xfrm>
                <a:off x="2120255" y="2217054"/>
                <a:ext cx="3515139" cy="45243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a stochastic model</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𝒀</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d>
                        <m:d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𝑿</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𝜷</m:t>
                          </m:r>
                        </m:e>
                      </m:d>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𝜺</m:t>
                      </m:r>
                    </m:oMath>
                  </m:oMathPara>
                </a14:m>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Analyst imposes </a:t>
                </a:r>
                <a:r>
                  <a:rPr kumimoji="0" lang="en-GB" sz="1800" b="0" i="0" u="none" strike="noStrike" kern="1200" cap="none" spc="0" normalizeH="0" baseline="0" noProof="0" dirty="0">
                    <a:ln>
                      <a:noFill/>
                    </a:ln>
                    <a:solidFill>
                      <a:prstClr val="black"/>
                    </a:solidFill>
                    <a:effectLst/>
                    <a:uLnTx/>
                    <a:uFillTx/>
                    <a:latin typeface="Calibri"/>
                    <a:ea typeface="+mn-ea"/>
                    <a:cs typeface="+mn-cs"/>
                  </a:rPr>
                  <a:t>structure </a:t>
                </a:r>
                <a:r>
                  <a:rPr kumimoji="0" lang="en-GB" sz="1800" b="1" i="0" u="none" strike="noStrike" kern="1200" cap="none" spc="0" normalizeH="0" baseline="0" noProof="0" dirty="0">
                    <a:ln>
                      <a:noFill/>
                    </a:ln>
                    <a:solidFill>
                      <a:prstClr val="black"/>
                    </a:solidFill>
                    <a:effectLst/>
                    <a:uLnTx/>
                    <a:uFillTx/>
                    <a:latin typeface="Calibri"/>
                    <a:ea typeface="+mn-ea"/>
                    <a:cs typeface="+mn-cs"/>
                  </a:rPr>
                  <a:t>based on theory</a:t>
                </a:r>
                <a:endParaRPr kumimoji="0" lang="en-GB" sz="18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Estimate parameters of </a:t>
                </a:r>
                <a:r>
                  <a:rPr kumimoji="0" lang="en-GB" sz="1800" b="0" i="1"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f</a:t>
                </a: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Set of parameters, sign. levels</a:t>
                </a:r>
              </a:p>
            </p:txBody>
          </p:sp>
        </mc:Choice>
        <mc:Fallback xmlns="">
          <p:sp>
            <p:nvSpPr>
              <p:cNvPr id="13" name="TextBox 12"/>
              <p:cNvSpPr txBox="1">
                <a:spLocks noRot="1" noChangeAspect="1" noMove="1" noResize="1" noEditPoints="1" noAdjustHandles="1" noChangeArrowheads="1" noChangeShapeType="1" noTextEdit="1"/>
              </p:cNvSpPr>
              <p:nvPr/>
            </p:nvSpPr>
            <p:spPr>
              <a:xfrm>
                <a:off x="2120255" y="2217054"/>
                <a:ext cx="3515139" cy="4524315"/>
              </a:xfrm>
              <a:prstGeom prst="rect">
                <a:avLst/>
              </a:prstGeom>
              <a:blipFill>
                <a:blip r:embed="rId3"/>
                <a:stretch>
                  <a:fillRect l="-1444" t="-560" r="-2166" b="-1401"/>
                </a:stretch>
              </a:blipFill>
            </p:spPr>
            <p:txBody>
              <a:bodyPr/>
              <a:lstStyle/>
              <a:p>
                <a:r>
                  <a:rPr lang="en-GB">
                    <a:noFill/>
                  </a:rPr>
                  <a:t> </a:t>
                </a:r>
              </a:p>
            </p:txBody>
          </p:sp>
        </mc:Fallback>
      </mc:AlternateContent>
      <p:grpSp>
        <p:nvGrpSpPr>
          <p:cNvPr id="14" name="Group 13"/>
          <p:cNvGrpSpPr/>
          <p:nvPr/>
        </p:nvGrpSpPr>
        <p:grpSpPr>
          <a:xfrm>
            <a:off x="2160609" y="4446474"/>
            <a:ext cx="3515138" cy="1934855"/>
            <a:chOff x="755576" y="4833156"/>
            <a:chExt cx="3407127" cy="1934855"/>
          </a:xfrm>
        </p:grpSpPr>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6" name="Rectangle 15"/>
            <p:cNvSpPr/>
            <p:nvPr/>
          </p:nvSpPr>
          <p:spPr>
            <a:xfrm>
              <a:off x="1778227" y="5625244"/>
              <a:ext cx="10818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a:ea typeface="+mn-ea"/>
                  <a:cs typeface="+mn-cs"/>
                </a:rPr>
                <a:t>f</a:t>
              </a:r>
              <a:r>
                <a:rPr kumimoji="0" lang="en-GB" sz="2000" b="1" i="0" u="none" strike="noStrike" kern="1200" cap="none" spc="0" normalizeH="0" baseline="0" noProof="0" dirty="0">
                  <a:ln>
                    <a:noFill/>
                  </a:ln>
                  <a:solidFill>
                    <a:prstClr val="white"/>
                  </a:solidFill>
                  <a:effectLst/>
                  <a:uLnTx/>
                  <a:uFillTx/>
                  <a:latin typeface="Calibri"/>
                  <a:ea typeface="+mn-ea"/>
                  <a:cs typeface="+mn-cs"/>
                </a:rPr>
                <a:t> := </a:t>
              </a:r>
              <a:r>
                <a:rPr kumimoji="0" lang="en-GB" sz="2000" b="1" i="1" u="none" strike="noStrike" kern="1200" cap="none" spc="0" normalizeH="0" baseline="0" noProof="0" dirty="0">
                  <a:ln>
                    <a:noFill/>
                  </a:ln>
                  <a:solidFill>
                    <a:prstClr val="white"/>
                  </a:solidFill>
                  <a:effectLst/>
                  <a:uLnTx/>
                  <a:uFillTx/>
                  <a:latin typeface="Calibri"/>
                  <a:ea typeface="+mn-ea"/>
                  <a:cs typeface="+mn-cs"/>
                </a:rPr>
                <a:t>X</a:t>
              </a:r>
              <a:r>
                <a:rPr kumimoji="0" lang="en-GB" sz="1600" b="1" i="0" u="none" strike="noStrike" kern="1200" cap="none" spc="0" normalizeH="0" baseline="0" noProof="0" dirty="0">
                  <a:ln>
                    <a:noFill/>
                  </a:ln>
                  <a:solidFill>
                    <a:prstClr val="white"/>
                  </a:solidFill>
                  <a:effectLst/>
                  <a:uLnTx/>
                  <a:uFillTx/>
                  <a:latin typeface="Calibri"/>
                  <a:ea typeface="+mn-ea"/>
                  <a:cs typeface="+mn-cs"/>
                </a:rPr>
                <a:t>→</a:t>
              </a:r>
              <a:r>
                <a:rPr kumimoji="0" lang="en-GB" sz="2000" b="1" i="1" u="none" strike="noStrike" kern="1200" cap="none" spc="0" normalizeH="0" baseline="0" noProof="0" dirty="0">
                  <a:ln>
                    <a:noFill/>
                  </a:ln>
                  <a:solidFill>
                    <a:prstClr val="white"/>
                  </a:solidFill>
                  <a:effectLst/>
                  <a:uLnTx/>
                  <a:uFillTx/>
                  <a:latin typeface="Calibri"/>
                  <a:ea typeface="+mn-ea"/>
                  <a:cs typeface="+mn-cs"/>
                </a:rPr>
                <a:t>Y</a:t>
              </a:r>
              <a:endParaRPr kumimoji="0" lang="en-GB" sz="20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p:cNvSpPr txBox="1"/>
          <p:nvPr/>
        </p:nvSpPr>
        <p:spPr>
          <a:xfrm>
            <a:off x="6068156" y="1628800"/>
            <a:ext cx="600450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rPr>
              <a:t>How does this work out in choice modelling?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70C0"/>
                </a:solidFill>
                <a:effectLst/>
                <a:uLnTx/>
                <a:uFillTx/>
                <a:latin typeface="Calibri"/>
                <a:ea typeface="+mn-ea"/>
                <a:cs typeface="+mn-cs"/>
              </a:rPr>
              <a:t>Behavioural</a:t>
            </a:r>
            <a:r>
              <a:rPr kumimoji="0" lang="en-US" sz="1800" b="1" i="0" u="none" strike="noStrike" kern="1200" cap="none" spc="0" normalizeH="0" baseline="0" noProof="0" dirty="0">
                <a:ln>
                  <a:noFill/>
                </a:ln>
                <a:solidFill>
                  <a:srgbClr val="0070C0"/>
                </a:solidFill>
                <a:effectLst/>
                <a:uLnTx/>
                <a:uFillTx/>
                <a:latin typeface="Calibri"/>
                <a:ea typeface="+mn-ea"/>
                <a:cs typeface="+mn-cs"/>
              </a:rPr>
              <a:t> </a:t>
            </a:r>
            <a:r>
              <a:rPr kumimoji="0" lang="en-US" sz="1800" b="1" i="0" u="sng" strike="noStrike" kern="1200" cap="none" spc="0" normalizeH="0" baseline="0" noProof="0" dirty="0">
                <a:ln>
                  <a:noFill/>
                </a:ln>
                <a:solidFill>
                  <a:srgbClr val="0070C0"/>
                </a:solidFill>
                <a:effectLst/>
                <a:uLnTx/>
                <a:uFillTx/>
                <a:latin typeface="Calibri"/>
                <a:ea typeface="+mn-ea"/>
                <a:cs typeface="+mn-cs"/>
              </a:rPr>
              <a:t>THEORY</a:t>
            </a:r>
            <a:r>
              <a:rPr kumimoji="0" lang="en-US" sz="1800" b="1" i="0" u="none" strike="noStrike" kern="1200" cap="none" spc="0" normalizeH="0" baseline="0" noProof="0" dirty="0">
                <a:ln>
                  <a:noFill/>
                </a:ln>
                <a:solidFill>
                  <a:srgbClr val="0070C0"/>
                </a:solidFill>
                <a:effectLst/>
                <a:uLnTx/>
                <a:uFillTx/>
                <a:latin typeface="Calibri"/>
                <a:ea typeface="+mn-ea"/>
                <a:cs typeface="+mn-cs"/>
              </a:rPr>
              <a:t> provides: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Meaning to model parameters: e.g. </a:t>
            </a:r>
            <a:r>
              <a:rPr kumimoji="0" lang="el-GR"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β</a:t>
            </a: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 marginal utility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Guidance in model specification</a:t>
            </a: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Economic outputs: </a:t>
            </a:r>
            <a:r>
              <a:rPr kumimoji="0" lang="en-US" sz="1800" b="1" i="0" u="none" strike="noStrike" kern="1200" cap="none" spc="0" normalizeH="0" baseline="0" noProof="0" dirty="0" err="1">
                <a:ln>
                  <a:noFill/>
                </a:ln>
                <a:solidFill>
                  <a:srgbClr val="0070C0"/>
                </a:solidFill>
                <a:effectLst/>
                <a:uLnTx/>
                <a:uFillTx/>
                <a:latin typeface="Calibri"/>
                <a:ea typeface="+mn-ea"/>
                <a:cs typeface="+mn-cs"/>
                <a:sym typeface="Wingdings" panose="05000000000000000000" pitchFamily="2" charset="2"/>
              </a:rPr>
              <a:t>WtP</a:t>
            </a: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Value-of-time  Appraisal, e.g. Cost-Benefit Analysis (CBA)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Solid ground for extrapolation  long-term forecasting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Elegant communication to policy-makers</a:t>
            </a:r>
            <a:endParaRPr kumimoji="0" lang="nl-NL" sz="1800" b="1" i="0" u="none" strike="noStrike" kern="1200" cap="none" spc="0" normalizeH="0" baseline="0" noProof="0" dirty="0">
              <a:ln>
                <a:noFill/>
              </a:ln>
              <a:solidFill>
                <a:srgbClr val="0070C0"/>
              </a:solidFill>
              <a:effectLst/>
              <a:uLnTx/>
              <a:uFillTx/>
              <a:latin typeface="Calibri"/>
              <a:ea typeface="+mn-ea"/>
              <a:cs typeface="+mn-cs"/>
            </a:endParaRPr>
          </a:p>
        </p:txBody>
      </p:sp>
      <p:grpSp>
        <p:nvGrpSpPr>
          <p:cNvPr id="68" name="Group 67"/>
          <p:cNvGrpSpPr/>
          <p:nvPr/>
        </p:nvGrpSpPr>
        <p:grpSpPr>
          <a:xfrm>
            <a:off x="6240016" y="2145975"/>
            <a:ext cx="4048700" cy="1572162"/>
            <a:chOff x="6311159" y="4809167"/>
            <a:chExt cx="4048700" cy="1572162"/>
          </a:xfrm>
        </p:grpSpPr>
        <p:cxnSp>
          <p:nvCxnSpPr>
            <p:cNvPr id="36" name="Straight Arrow Connector 35"/>
            <p:cNvCxnSpPr/>
            <p:nvPr/>
          </p:nvCxnSpPr>
          <p:spPr>
            <a:xfrm>
              <a:off x="7122910"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11159" y="5177212"/>
              <a:ext cx="9537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 task</a:t>
              </a:r>
            </a:p>
          </p:txBody>
        </p:sp>
        <p:sp>
          <p:nvSpPr>
            <p:cNvPr id="38" name="TextBox 37"/>
            <p:cNvSpPr txBox="1"/>
            <p:nvPr/>
          </p:nvSpPr>
          <p:spPr>
            <a:xfrm>
              <a:off x="9432399" y="5333384"/>
              <a:ext cx="92746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a:t>
              </a:r>
            </a:p>
          </p:txBody>
        </p:sp>
        <p:pic>
          <p:nvPicPr>
            <p:cNvPr id="45" name="Picture 6" descr="Afbeeldingsresultaat voor psychological factors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9130" y="4809167"/>
              <a:ext cx="1127856" cy="1572162"/>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8796986"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a:xfrm>
            <a:off x="6240016" y="2217054"/>
            <a:ext cx="4176464" cy="135596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24700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t>Theory-driven vs data-driven</a:t>
            </a:r>
          </a:p>
        </p:txBody>
      </p:sp>
      <p:sp>
        <p:nvSpPr>
          <p:cNvPr id="7" name="Rounded Rectangle 6"/>
          <p:cNvSpPr/>
          <p:nvPr/>
        </p:nvSpPr>
        <p:spPr>
          <a:xfrm>
            <a:off x="2118284" y="1556792"/>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18283" y="1556793"/>
            <a:ext cx="351711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(discrete choice models)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3" name="TextBox 12"/>
              <p:cNvSpPr txBox="1"/>
              <p:nvPr/>
            </p:nvSpPr>
            <p:spPr>
              <a:xfrm>
                <a:off x="2120255" y="2289061"/>
                <a:ext cx="3515139" cy="45243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a stochastic model</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𝒀</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d>
                        <m:d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𝑿</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𝜷</m:t>
                          </m:r>
                        </m:e>
                      </m:d>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𝜺</m:t>
                      </m:r>
                    </m:oMath>
                  </m:oMathPara>
                </a14:m>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Analyst imposes </a:t>
                </a:r>
                <a:r>
                  <a:rPr kumimoji="0" lang="en-GB" sz="1800" b="0" i="0" u="none" strike="noStrike" kern="1200" cap="none" spc="0" normalizeH="0" baseline="0" noProof="0" dirty="0">
                    <a:ln>
                      <a:noFill/>
                    </a:ln>
                    <a:solidFill>
                      <a:prstClr val="black"/>
                    </a:solidFill>
                    <a:effectLst/>
                    <a:uLnTx/>
                    <a:uFillTx/>
                    <a:latin typeface="Calibri"/>
                    <a:ea typeface="+mn-ea"/>
                    <a:cs typeface="+mn-cs"/>
                  </a:rPr>
                  <a:t>structure based on theory</a:t>
                </a: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Estimate parameters of </a:t>
                </a:r>
                <a:r>
                  <a:rPr kumimoji="0" lang="en-GB" sz="1800" b="0" i="1"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f</a:t>
                </a:r>
                <a:endPar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Set of parameters, sign. levels</a:t>
                </a:r>
              </a:p>
            </p:txBody>
          </p:sp>
        </mc:Choice>
        <mc:Fallback xmlns="">
          <p:sp>
            <p:nvSpPr>
              <p:cNvPr id="13" name="TextBox 12"/>
              <p:cNvSpPr txBox="1">
                <a:spLocks noRot="1" noChangeAspect="1" noMove="1" noResize="1" noEditPoints="1" noAdjustHandles="1" noChangeArrowheads="1" noChangeShapeType="1" noTextEdit="1"/>
              </p:cNvSpPr>
              <p:nvPr/>
            </p:nvSpPr>
            <p:spPr>
              <a:xfrm>
                <a:off x="2120255" y="2289061"/>
                <a:ext cx="3515139" cy="4524315"/>
              </a:xfrm>
              <a:prstGeom prst="rect">
                <a:avLst/>
              </a:prstGeom>
              <a:blipFill>
                <a:blip r:embed="rId3"/>
                <a:stretch>
                  <a:fillRect l="-1444" t="-560" r="-1805" b="-1120"/>
                </a:stretch>
              </a:blipFill>
            </p:spPr>
            <p:txBody>
              <a:bodyPr/>
              <a:lstStyle/>
              <a:p>
                <a:r>
                  <a:rPr lang="en-GB">
                    <a:noFill/>
                  </a:rPr>
                  <a:t> </a:t>
                </a:r>
              </a:p>
            </p:txBody>
          </p:sp>
        </mc:Fallback>
      </mc:AlternateContent>
      <p:grpSp>
        <p:nvGrpSpPr>
          <p:cNvPr id="14" name="Group 13"/>
          <p:cNvGrpSpPr/>
          <p:nvPr/>
        </p:nvGrpSpPr>
        <p:grpSpPr>
          <a:xfrm>
            <a:off x="2160609" y="4446474"/>
            <a:ext cx="3515138" cy="1934855"/>
            <a:chOff x="755576" y="4833156"/>
            <a:chExt cx="3407127" cy="1934855"/>
          </a:xfrm>
        </p:grpSpPr>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6" name="Rectangle 15"/>
            <p:cNvSpPr/>
            <p:nvPr/>
          </p:nvSpPr>
          <p:spPr>
            <a:xfrm>
              <a:off x="1778227" y="5625244"/>
              <a:ext cx="10818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a:ea typeface="+mn-ea"/>
                  <a:cs typeface="+mn-cs"/>
                </a:rPr>
                <a:t>f</a:t>
              </a:r>
              <a:r>
                <a:rPr kumimoji="0" lang="en-GB" sz="2000" b="1" i="0" u="none" strike="noStrike" kern="1200" cap="none" spc="0" normalizeH="0" baseline="0" noProof="0" dirty="0">
                  <a:ln>
                    <a:noFill/>
                  </a:ln>
                  <a:solidFill>
                    <a:prstClr val="white"/>
                  </a:solidFill>
                  <a:effectLst/>
                  <a:uLnTx/>
                  <a:uFillTx/>
                  <a:latin typeface="Calibri"/>
                  <a:ea typeface="+mn-ea"/>
                  <a:cs typeface="+mn-cs"/>
                </a:rPr>
                <a:t> := </a:t>
              </a:r>
              <a:r>
                <a:rPr kumimoji="0" lang="en-GB" sz="2000" b="1" i="1" u="none" strike="noStrike" kern="1200" cap="none" spc="0" normalizeH="0" baseline="0" noProof="0" dirty="0">
                  <a:ln>
                    <a:noFill/>
                  </a:ln>
                  <a:solidFill>
                    <a:prstClr val="white"/>
                  </a:solidFill>
                  <a:effectLst/>
                  <a:uLnTx/>
                  <a:uFillTx/>
                  <a:latin typeface="Calibri"/>
                  <a:ea typeface="+mn-ea"/>
                  <a:cs typeface="+mn-cs"/>
                </a:rPr>
                <a:t>X</a:t>
              </a:r>
              <a:r>
                <a:rPr kumimoji="0" lang="en-GB" sz="1600" b="1" i="0" u="none" strike="noStrike" kern="1200" cap="none" spc="0" normalizeH="0" baseline="0" noProof="0" dirty="0">
                  <a:ln>
                    <a:noFill/>
                  </a:ln>
                  <a:solidFill>
                    <a:prstClr val="white"/>
                  </a:solidFill>
                  <a:effectLst/>
                  <a:uLnTx/>
                  <a:uFillTx/>
                  <a:latin typeface="Calibri"/>
                  <a:ea typeface="+mn-ea"/>
                  <a:cs typeface="+mn-cs"/>
                </a:rPr>
                <a:t>→</a:t>
              </a:r>
              <a:r>
                <a:rPr kumimoji="0" lang="en-GB" sz="2000" b="1" i="1" u="none" strike="noStrike" kern="1200" cap="none" spc="0" normalizeH="0" baseline="0" noProof="0" dirty="0">
                  <a:ln>
                    <a:noFill/>
                  </a:ln>
                  <a:solidFill>
                    <a:prstClr val="white"/>
                  </a:solidFill>
                  <a:effectLst/>
                  <a:uLnTx/>
                  <a:uFillTx/>
                  <a:latin typeface="Calibri"/>
                  <a:ea typeface="+mn-ea"/>
                  <a:cs typeface="+mn-cs"/>
                </a:rPr>
                <a:t>Y</a:t>
              </a:r>
              <a:endParaRPr kumimoji="0" lang="en-GB" sz="20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7" name="Rounded Rectangle 16"/>
          <p:cNvSpPr/>
          <p:nvPr/>
        </p:nvSpPr>
        <p:spPr>
          <a:xfrm>
            <a:off x="6780076" y="1556792"/>
            <a:ext cx="3533134"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p:cNvSpPr txBox="1"/>
          <p:nvPr/>
        </p:nvSpPr>
        <p:spPr>
          <a:xfrm>
            <a:off x="6816067" y="2289061"/>
            <a:ext cx="3515139"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complex and cannot be known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Analyst does not impose structure: </a:t>
            </a:r>
            <a:r>
              <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g</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needs to be learned from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sym typeface="Wingdings" panose="05000000000000000000" pitchFamily="2" charset="2"/>
              </a:rPr>
              <a:t>G</a:t>
            </a:r>
            <a:r>
              <a:rPr kumimoji="0" lang="en-GB" sz="1800" b="0"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sym typeface="Wingdings" panose="05000000000000000000" pitchFamily="2" charset="2"/>
              </a:rPr>
              <a:t>ood</a:t>
            </a: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sym typeface="Wingdings" panose="05000000000000000000" pitchFamily="2" charset="2"/>
              </a:rPr>
              <a:t> (in-distribution) </a:t>
            </a:r>
            <a:r>
              <a:rPr kumimoji="0" lang="en-GB" sz="1800" b="0" i="0" u="none" strike="noStrike" kern="1200" cap="none" spc="0" normalizeH="0" baseline="0" noProof="0" dirty="0">
                <a:ln>
                  <a:noFill/>
                </a:ln>
                <a:solidFill>
                  <a:prstClr val="black"/>
                </a:solidFill>
                <a:effectLst/>
                <a:uLnTx/>
                <a:uFillTx/>
                <a:latin typeface="Calibri"/>
                <a:ea typeface="+mn-ea"/>
                <a:cs typeface="+mn-cs"/>
              </a:rPr>
              <a:t>prediction</a:t>
            </a:r>
          </a:p>
        </p:txBody>
      </p:sp>
      <p:sp>
        <p:nvSpPr>
          <p:cNvPr id="19" name="TextBox 18"/>
          <p:cNvSpPr txBox="1"/>
          <p:nvPr/>
        </p:nvSpPr>
        <p:spPr>
          <a:xfrm>
            <a:off x="6798073" y="1556794"/>
            <a:ext cx="3497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Data-driven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(supervised </a:t>
            </a:r>
            <a:r>
              <a:rPr kumimoji="0" lang="en-GB" sz="1800" b="0" i="0" u="sng" strike="noStrike" kern="1200" cap="none" spc="0" normalizeH="0" baseline="0" noProof="0" dirty="0">
                <a:ln>
                  <a:noFill/>
                </a:ln>
                <a:solidFill>
                  <a:prstClr val="black"/>
                </a:solidFill>
                <a:effectLst/>
                <a:uLnTx/>
                <a:uFillTx/>
                <a:latin typeface="Calibri"/>
                <a:ea typeface="+mn-ea"/>
                <a:cs typeface="+mn-cs"/>
              </a:rPr>
              <a:t>machine learning</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a:t>
            </a:r>
          </a:p>
        </p:txBody>
      </p:sp>
      <p:grpSp>
        <p:nvGrpSpPr>
          <p:cNvPr id="20" name="Group 19"/>
          <p:cNvGrpSpPr/>
          <p:nvPr/>
        </p:nvGrpSpPr>
        <p:grpSpPr>
          <a:xfrm>
            <a:off x="6798072" y="4446474"/>
            <a:ext cx="3515138" cy="1934855"/>
            <a:chOff x="5274072" y="4443572"/>
            <a:chExt cx="3515138" cy="1934855"/>
          </a:xfrm>
        </p:grpSpPr>
        <p:grpSp>
          <p:nvGrpSpPr>
            <p:cNvPr id="21" name="Group 20"/>
            <p:cNvGrpSpPr/>
            <p:nvPr/>
          </p:nvGrpSpPr>
          <p:grpSpPr>
            <a:xfrm>
              <a:off x="5274072" y="4443572"/>
              <a:ext cx="3515138" cy="1934855"/>
              <a:chOff x="755576" y="4833156"/>
              <a:chExt cx="3407127" cy="1934855"/>
            </a:xfrm>
          </p:grpSpPr>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26" name="Rectangle 25"/>
              <p:cNvSpPr/>
              <p:nvPr/>
            </p:nvSpPr>
            <p:spPr>
              <a:xfrm>
                <a:off x="1826695" y="5625244"/>
                <a:ext cx="10053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Calibri"/>
                    <a:ea typeface="+mn-ea"/>
                    <a:cs typeface="+mn-cs"/>
                  </a:rPr>
                  <a:t>Inherently Unknown</a:t>
                </a:r>
              </a:p>
            </p:txBody>
          </p:sp>
        </p:grpSp>
        <p:sp>
          <p:nvSpPr>
            <p:cNvPr id="22" name="Arc 21"/>
            <p:cNvSpPr/>
            <p:nvPr/>
          </p:nvSpPr>
          <p:spPr>
            <a:xfrm flipH="1" flipV="1">
              <a:off x="5886481" y="5586339"/>
              <a:ext cx="1529835"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Arc 22"/>
            <p:cNvSpPr/>
            <p:nvPr/>
          </p:nvSpPr>
          <p:spPr>
            <a:xfrm flipV="1">
              <a:off x="6386609" y="5586339"/>
              <a:ext cx="1569767"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3"/>
            <p:cNvSpPr txBox="1"/>
            <p:nvPr/>
          </p:nvSpPr>
          <p:spPr>
            <a:xfrm>
              <a:off x="6651398" y="5797717"/>
              <a:ext cx="520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a:t>
              </a:r>
            </a:p>
          </p:txBody>
        </p:sp>
      </p:grpSp>
      <p:sp>
        <p:nvSpPr>
          <p:cNvPr id="27"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p:nvPr/>
        </p:nvSpPr>
        <p:spPr>
          <a:xfrm>
            <a:off x="1170656" y="1224136"/>
            <a:ext cx="4824536" cy="551723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6900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4" end="4"/>
                                            </p:txEl>
                                          </p:spTgt>
                                        </p:tgtEl>
                                        <p:attrNameLst>
                                          <p:attrName>style.visibility</p:attrName>
                                        </p:attrNameLst>
                                      </p:cBhvr>
                                      <p:to>
                                        <p:strVal val="visible"/>
                                      </p:to>
                                    </p:set>
                                    <p:animEffect transition="in" filter="fade">
                                      <p:cBhvr>
                                        <p:cTn id="7" dur="500"/>
                                        <p:tgtEl>
                                          <p:spTgt spid="1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xEl>
                                              <p:pRg st="11" end="11"/>
                                            </p:txEl>
                                          </p:spTgt>
                                        </p:tgtEl>
                                        <p:attrNameLst>
                                          <p:attrName>style.visibility</p:attrName>
                                        </p:attrNameLst>
                                      </p:cBhvr>
                                      <p:to>
                                        <p:strVal val="visible"/>
                                      </p:to>
                                    </p:set>
                                    <p:animEffect transition="in" filter="fade">
                                      <p:cBhvr>
                                        <p:cTn id="13" dur="500"/>
                                        <p:tgtEl>
                                          <p:spTgt spid="1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F4A99-F7F0-0500-C33D-DD1FCD5D8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00D8A-2C26-7484-C0AC-588FF0930F5D}"/>
              </a:ext>
            </a:extLst>
          </p:cNvPr>
          <p:cNvSpPr>
            <a:spLocks noGrp="1"/>
          </p:cNvSpPr>
          <p:nvPr>
            <p:ph type="title"/>
          </p:nvPr>
        </p:nvSpPr>
        <p:spPr/>
        <p:txBody>
          <a:bodyPr anchor="t"/>
          <a:lstStyle/>
          <a:p>
            <a:r>
              <a:rPr lang="en-US" sz="4000" dirty="0"/>
              <a:t>Theory-driven vs data-driven</a:t>
            </a:r>
          </a:p>
        </p:txBody>
      </p:sp>
      <p:sp>
        <p:nvSpPr>
          <p:cNvPr id="27" name="Slide Number Placeholder 3">
            <a:extLst>
              <a:ext uri="{FF2B5EF4-FFF2-40B4-BE49-F238E27FC236}">
                <a16:creationId xmlns:a16="http://schemas.microsoft.com/office/drawing/2014/main" id="{5BFEC481-F708-EB4B-4E97-1450BB0835E6}"/>
              </a:ext>
            </a:extLst>
          </p:cNvPr>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C56FEC6A-1701-7642-788F-A3552E7B85A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33000"/>
                    </a14:imgEffect>
                  </a14:imgLayer>
                </a14:imgProps>
              </a:ext>
            </a:extLst>
          </a:blip>
          <a:srcRect t="6205" r="52822" b="11640"/>
          <a:stretch>
            <a:fillRect/>
          </a:stretch>
        </p:blipFill>
        <p:spPr>
          <a:xfrm>
            <a:off x="9071966" y="1984767"/>
            <a:ext cx="2510434" cy="4371584"/>
          </a:xfrm>
          <a:prstGeom prst="rect">
            <a:avLst/>
          </a:prstGeom>
        </p:spPr>
      </p:pic>
      <p:sp>
        <p:nvSpPr>
          <p:cNvPr id="13" name="TextBox 12">
            <a:extLst>
              <a:ext uri="{FF2B5EF4-FFF2-40B4-BE49-F238E27FC236}">
                <a16:creationId xmlns:a16="http://schemas.microsoft.com/office/drawing/2014/main" id="{81F67233-8F6C-10CD-F136-C867677A3A23}"/>
              </a:ext>
            </a:extLst>
          </p:cNvPr>
          <p:cNvSpPr txBox="1"/>
          <p:nvPr/>
        </p:nvSpPr>
        <p:spPr>
          <a:xfrm>
            <a:off x="715992" y="889348"/>
            <a:ext cx="7889390" cy="1290181"/>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EXAMPLE: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To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predict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how long an object takes to fall (in vacuum) from altitude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on planet X,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 researcher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performs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free-fall experiments, each time measuring the height and the corresponding fall time. The measurements are subject to some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measurement errors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t>
            </a:r>
          </a:p>
        </p:txBody>
      </p:sp>
      <p:pic>
        <p:nvPicPr>
          <p:cNvPr id="1028" name="Picture 4" descr="Mars Planeet Afbeelding Op Witte Achtergrond, Mars Planeet, Afbeelding Van  De Planeet Mars, Mars Afbeelding PNG Met Transparante Achtergrond Voor  Gratis Download">
            <a:extLst>
              <a:ext uri="{FF2B5EF4-FFF2-40B4-BE49-F238E27FC236}">
                <a16:creationId xmlns:a16="http://schemas.microsoft.com/office/drawing/2014/main" id="{301985BE-DE85-444F-93A5-780A28045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670" y="185657"/>
            <a:ext cx="1699026" cy="169902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F8EC630-51C4-6243-85AD-C542C092562D}"/>
              </a:ext>
            </a:extLst>
          </p:cNvPr>
          <p:cNvSpPr/>
          <p:nvPr/>
        </p:nvSpPr>
        <p:spPr>
          <a:xfrm>
            <a:off x="715992" y="2743791"/>
            <a:ext cx="7275613" cy="1678488"/>
          </a:xfrm>
          <a:prstGeom prst="roundRect">
            <a:avLst/>
          </a:prstGeom>
          <a:solidFill>
            <a:schemeClr val="accent4">
              <a:lumMod val="20000"/>
              <a:lumOff val="80000"/>
            </a:schemeClr>
          </a:solidFill>
          <a:ln w="1905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2200" b="1" i="0" u="none" strike="noStrike" kern="1200" cap="none" spc="0" normalizeH="0" baseline="0" noProof="0" dirty="0">
                <a:ln>
                  <a:noFill/>
                </a:ln>
                <a:solidFill>
                  <a:srgbClr val="7030A0"/>
                </a:solidFill>
                <a:effectLst/>
                <a:uLnTx/>
                <a:uFillTx/>
                <a:latin typeface="Calibri" panose="020F0502020204030204"/>
                <a:ea typeface="+mn-ea"/>
                <a:cs typeface="Calibri" panose="020F0502020204030204" pitchFamily="34" charset="0"/>
                <a:sym typeface="Wingdings" panose="05000000000000000000" pitchFamily="2" charset="2"/>
              </a:rPr>
              <a:t>How can we develop a </a:t>
            </a:r>
            <a:r>
              <a:rPr kumimoji="0" lang="en-GB" sz="2200" b="1" i="0" u="sng" strike="noStrike" kern="1200" cap="none" spc="0" normalizeH="0" baseline="0" noProof="0" dirty="0">
                <a:ln>
                  <a:noFill/>
                </a:ln>
                <a:solidFill>
                  <a:srgbClr val="7030A0"/>
                </a:solidFill>
                <a:effectLst/>
                <a:highlight>
                  <a:srgbClr val="FFC000"/>
                </a:highlight>
                <a:uLnTx/>
                <a:uFillTx/>
                <a:latin typeface="Calibri" panose="020F0502020204030204"/>
                <a:ea typeface="+mn-ea"/>
                <a:cs typeface="Calibri" panose="020F0502020204030204" pitchFamily="34" charset="0"/>
                <a:sym typeface="Wingdings" panose="05000000000000000000" pitchFamily="2" charset="2"/>
              </a:rPr>
              <a:t>theory-based model</a:t>
            </a:r>
            <a:r>
              <a:rPr kumimoji="0" lang="en-GB" sz="2200" b="1" i="0" u="none" strike="noStrike" kern="1200" cap="none" spc="0" normalizeH="0" baseline="0" noProof="0" dirty="0">
                <a:ln>
                  <a:noFill/>
                </a:ln>
                <a:solidFill>
                  <a:srgbClr val="7030A0"/>
                </a:solidFill>
                <a:effectLst/>
                <a:uLnTx/>
                <a:uFillTx/>
                <a:latin typeface="Calibri" panose="020F0502020204030204"/>
                <a:ea typeface="+mn-ea"/>
                <a:cs typeface="Calibri" panose="020F0502020204030204" pitchFamily="34" charset="0"/>
                <a:sym typeface="Wingdings" panose="05000000000000000000" pitchFamily="2" charset="2"/>
              </a:rPr>
              <a:t> </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2200" b="1" i="0" u="none" strike="noStrike" kern="1200" cap="none" spc="0" normalizeH="0" baseline="0" noProof="0" dirty="0">
                <a:ln>
                  <a:noFill/>
                </a:ln>
                <a:solidFill>
                  <a:srgbClr val="7030A0"/>
                </a:solidFill>
                <a:effectLst/>
                <a:uLnTx/>
                <a:uFillTx/>
                <a:latin typeface="Calibri" panose="020F0502020204030204"/>
                <a:ea typeface="+mn-ea"/>
                <a:cs typeface="Calibri" panose="020F0502020204030204" pitchFamily="34" charset="0"/>
                <a:sym typeface="Wingdings" panose="05000000000000000000" pitchFamily="2" charset="2"/>
              </a:rPr>
              <a:t>to predict the fall time for any new height?</a:t>
            </a:r>
          </a:p>
        </p:txBody>
      </p:sp>
      <p:pic>
        <p:nvPicPr>
          <p:cNvPr id="11" name="Picture 10">
            <a:extLst>
              <a:ext uri="{FF2B5EF4-FFF2-40B4-BE49-F238E27FC236}">
                <a16:creationId xmlns:a16="http://schemas.microsoft.com/office/drawing/2014/main" id="{9467C4E1-1868-9B96-C503-8D5E87D8BBD5}"/>
              </a:ext>
            </a:extLst>
          </p:cNvPr>
          <p:cNvPicPr>
            <a:picLocks noChangeAspect="1"/>
          </p:cNvPicPr>
          <p:nvPr/>
        </p:nvPicPr>
        <p:blipFill>
          <a:blip r:embed="rId6"/>
          <a:stretch>
            <a:fillRect/>
          </a:stretch>
        </p:blipFill>
        <p:spPr>
          <a:xfrm>
            <a:off x="6073033" y="2928477"/>
            <a:ext cx="1455110" cy="1455110"/>
          </a:xfrm>
          <a:prstGeom prst="rect">
            <a:avLst/>
          </a:prstGeom>
        </p:spPr>
      </p:pic>
      <p:grpSp>
        <p:nvGrpSpPr>
          <p:cNvPr id="16" name="Group 15">
            <a:extLst>
              <a:ext uri="{FF2B5EF4-FFF2-40B4-BE49-F238E27FC236}">
                <a16:creationId xmlns:a16="http://schemas.microsoft.com/office/drawing/2014/main" id="{687E5907-9E2F-59F0-3503-84684B1563CF}"/>
              </a:ext>
            </a:extLst>
          </p:cNvPr>
          <p:cNvGrpSpPr/>
          <p:nvPr/>
        </p:nvGrpSpPr>
        <p:grpSpPr>
          <a:xfrm>
            <a:off x="715991" y="4736593"/>
            <a:ext cx="6812151" cy="1984248"/>
            <a:chOff x="715991" y="4736593"/>
            <a:chExt cx="6812151" cy="1984248"/>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8ABEB9A-2AE7-57A6-BB5B-0015B6C3BEAE}"/>
                    </a:ext>
                  </a:extLst>
                </p:cNvPr>
                <p:cNvSpPr txBox="1"/>
                <p:nvPr/>
              </p:nvSpPr>
              <p:spPr>
                <a:xfrm>
                  <a:off x="715992" y="4736593"/>
                  <a:ext cx="4119055" cy="630936"/>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a:t>Based on Newton’s laws :</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𝐹</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𝑚</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𝑎</m:t>
                        </m:r>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14" name="TextBox 13">
                  <a:extLst>
                    <a:ext uri="{FF2B5EF4-FFF2-40B4-BE49-F238E27FC236}">
                      <a16:creationId xmlns:a16="http://schemas.microsoft.com/office/drawing/2014/main" id="{D8ABEB9A-2AE7-57A6-BB5B-0015B6C3BEAE}"/>
                    </a:ext>
                  </a:extLst>
                </p:cNvPr>
                <p:cNvSpPr txBox="1">
                  <a:spLocks noRot="1" noChangeAspect="1" noMove="1" noResize="1" noEditPoints="1" noAdjustHandles="1" noChangeArrowheads="1" noChangeShapeType="1" noTextEdit="1"/>
                </p:cNvSpPr>
                <p:nvPr/>
              </p:nvSpPr>
              <p:spPr>
                <a:xfrm>
                  <a:off x="715992" y="4736593"/>
                  <a:ext cx="4119055" cy="630936"/>
                </a:xfrm>
                <a:prstGeom prst="rect">
                  <a:avLst/>
                </a:prstGeom>
                <a:blipFill>
                  <a:blip r:embed="rId7"/>
                  <a:stretch>
                    <a:fillRect l="-1231" t="-19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445692-5099-EC8A-BBF6-FA93E4E335FA}"/>
                    </a:ext>
                  </a:extLst>
                </p:cNvPr>
                <p:cNvSpPr txBox="1"/>
                <p:nvPr/>
              </p:nvSpPr>
              <p:spPr>
                <a:xfrm>
                  <a:off x="715991" y="5513833"/>
                  <a:ext cx="6812151" cy="120700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h</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 </m:t>
                      </m:r>
                      <m:box>
                        <m:box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ctrlPr>
                        </m:boxPr>
                        <m:e>
                          <m:argPr>
                            <m:argSz m:val="-1"/>
                          </m:argP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2</m:t>
                              </m:r>
                            </m:den>
                          </m:f>
                        </m:e>
                      </m:box>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𝑔</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m:t>
                      </m:r>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𝑡</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2</m:t>
                          </m:r>
                        </m:sup>
                      </m:sSup>
                    </m:oMath>
                  </a14:m>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where</a:t>
                  </a:r>
                </a:p>
                <a:p>
                  <a:pPr marL="0" marR="0" lvl="1" indent="-9525"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is the height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t>
                  </a:r>
                </a:p>
                <a:p>
                  <a:pPr marL="0" marR="0" lvl="1" indent="-9525"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is the (unknown) gravitational constant (9.81 m/s</a:t>
                  </a:r>
                  <a:r>
                    <a:rPr kumimoji="0" lang="en-GB" sz="1800" b="0" i="0" u="none" strike="noStrike" kern="1200" cap="none" spc="0" normalizeH="0" baseline="3000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on earth)</a:t>
                  </a:r>
                </a:p>
                <a:p>
                  <a:pPr marL="0" marR="0" lvl="1" indent="-9525"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is the time [s]</a:t>
                  </a:r>
                </a:p>
              </p:txBody>
            </p:sp>
          </mc:Choice>
          <mc:Fallback xmlns="">
            <p:sp>
              <p:nvSpPr>
                <p:cNvPr id="15" name="TextBox 14">
                  <a:extLst>
                    <a:ext uri="{FF2B5EF4-FFF2-40B4-BE49-F238E27FC236}">
                      <a16:creationId xmlns:a16="http://schemas.microsoft.com/office/drawing/2014/main" id="{56445692-5099-EC8A-BBF6-FA93E4E335FA}"/>
                    </a:ext>
                  </a:extLst>
                </p:cNvPr>
                <p:cNvSpPr txBox="1">
                  <a:spLocks noRot="1" noChangeAspect="1" noMove="1" noResize="1" noEditPoints="1" noAdjustHandles="1" noChangeArrowheads="1" noChangeShapeType="1" noTextEdit="1"/>
                </p:cNvSpPr>
                <p:nvPr/>
              </p:nvSpPr>
              <p:spPr>
                <a:xfrm>
                  <a:off x="715991" y="5513833"/>
                  <a:ext cx="6812151" cy="1207008"/>
                </a:xfrm>
                <a:prstGeom prst="rect">
                  <a:avLst/>
                </a:prstGeom>
                <a:blipFill>
                  <a:blip r:embed="rId8"/>
                  <a:stretch>
                    <a:fillRect l="-745" t="-2083" b="-9375"/>
                  </a:stretch>
                </a:blipFill>
              </p:spPr>
              <p:txBody>
                <a:bodyPr/>
                <a:lstStyle/>
                <a:p>
                  <a:r>
                    <a:rPr lang="en-GB">
                      <a:noFill/>
                    </a:rPr>
                    <a:t> </a:t>
                  </a:r>
                </a:p>
              </p:txBody>
            </p:sp>
          </mc:Fallback>
        </mc:AlternateContent>
      </p:grpSp>
    </p:spTree>
    <p:extLst>
      <p:ext uri="{BB962C8B-B14F-4D97-AF65-F5344CB8AC3E}">
        <p14:creationId xmlns:p14="http://schemas.microsoft.com/office/powerpoint/2010/main" val="271658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53199-513F-8A45-F7FE-AD77D0E4E0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C159C-4564-03D2-D16E-55394E495E41}"/>
              </a:ext>
            </a:extLst>
          </p:cNvPr>
          <p:cNvSpPr>
            <a:spLocks noGrp="1"/>
          </p:cNvSpPr>
          <p:nvPr>
            <p:ph type="title"/>
          </p:nvPr>
        </p:nvSpPr>
        <p:spPr/>
        <p:txBody>
          <a:bodyPr anchor="t"/>
          <a:lstStyle/>
          <a:p>
            <a:r>
              <a:rPr lang="en-US" sz="4000" dirty="0"/>
              <a:t>Theory-driven vs data-driven</a:t>
            </a:r>
          </a:p>
        </p:txBody>
      </p:sp>
      <p:sp>
        <p:nvSpPr>
          <p:cNvPr id="27" name="Slide Number Placeholder 3">
            <a:extLst>
              <a:ext uri="{FF2B5EF4-FFF2-40B4-BE49-F238E27FC236}">
                <a16:creationId xmlns:a16="http://schemas.microsoft.com/office/drawing/2014/main" id="{EC7A8A6D-053F-243E-809B-344072D0FDBA}"/>
              </a:ext>
            </a:extLst>
          </p:cNvPr>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5719EE4B-AF1F-7D6F-5C31-501DE6BD18E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33000"/>
                    </a14:imgEffect>
                  </a14:imgLayer>
                </a14:imgProps>
              </a:ext>
            </a:extLst>
          </a:blip>
          <a:srcRect t="6205" r="52822" b="11640"/>
          <a:stretch>
            <a:fillRect/>
          </a:stretch>
        </p:blipFill>
        <p:spPr>
          <a:xfrm>
            <a:off x="9071966" y="1984767"/>
            <a:ext cx="2510434" cy="4371584"/>
          </a:xfrm>
          <a:prstGeom prst="rect">
            <a:avLst/>
          </a:prstGeom>
        </p:spPr>
      </p:pic>
      <p:sp>
        <p:nvSpPr>
          <p:cNvPr id="13" name="TextBox 12">
            <a:extLst>
              <a:ext uri="{FF2B5EF4-FFF2-40B4-BE49-F238E27FC236}">
                <a16:creationId xmlns:a16="http://schemas.microsoft.com/office/drawing/2014/main" id="{2751CA03-E456-45FE-F470-1637BFFA4C4B}"/>
              </a:ext>
            </a:extLst>
          </p:cNvPr>
          <p:cNvSpPr txBox="1"/>
          <p:nvPr/>
        </p:nvSpPr>
        <p:spPr>
          <a:xfrm>
            <a:off x="715992" y="889348"/>
            <a:ext cx="7889390" cy="1290181"/>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EXAMPLE: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To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predict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how long an object takes to fall (in vacuum) from altitude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on planet X,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 researcher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performs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free-fall experiments, each time measuring the height and the corresponding fall time. The measurements are subject to some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measurement errors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t>
            </a:r>
          </a:p>
        </p:txBody>
      </p:sp>
      <p:pic>
        <p:nvPicPr>
          <p:cNvPr id="1028" name="Picture 4" descr="Mars Planeet Afbeelding Op Witte Achtergrond, Mars Planeet, Afbeelding Van  De Planeet Mars, Mars Afbeelding PNG Met Transparante Achtergrond Voor  Gratis Download">
            <a:extLst>
              <a:ext uri="{FF2B5EF4-FFF2-40B4-BE49-F238E27FC236}">
                <a16:creationId xmlns:a16="http://schemas.microsoft.com/office/drawing/2014/main" id="{4808775F-9570-8D70-142E-93383F6C6A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670" y="185657"/>
            <a:ext cx="1699026" cy="169902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28F82AC1-BF3D-E87F-DEB2-4B47AEB9E58C}"/>
              </a:ext>
            </a:extLst>
          </p:cNvPr>
          <p:cNvSpPr/>
          <p:nvPr/>
        </p:nvSpPr>
        <p:spPr>
          <a:xfrm>
            <a:off x="715992" y="2743791"/>
            <a:ext cx="7275613" cy="1678488"/>
          </a:xfrm>
          <a:prstGeom prst="roundRect">
            <a:avLst/>
          </a:prstGeom>
          <a:solidFill>
            <a:schemeClr val="accent4">
              <a:lumMod val="20000"/>
              <a:lumOff val="80000"/>
            </a:schemeClr>
          </a:solidFill>
          <a:ln w="1905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2200" b="1" i="0" u="none" strike="noStrike" kern="1200" cap="none" spc="0" normalizeH="0" baseline="0" noProof="0" dirty="0">
                <a:ln>
                  <a:noFill/>
                </a:ln>
                <a:solidFill>
                  <a:srgbClr val="7030A0"/>
                </a:solidFill>
                <a:effectLst/>
                <a:uLnTx/>
                <a:uFillTx/>
                <a:latin typeface="Calibri" panose="020F0502020204030204"/>
                <a:ea typeface="+mn-ea"/>
                <a:cs typeface="Calibri" panose="020F0502020204030204" pitchFamily="34" charset="0"/>
                <a:sym typeface="Wingdings" panose="05000000000000000000" pitchFamily="2" charset="2"/>
              </a:rPr>
              <a:t>How can we develop a </a:t>
            </a:r>
            <a:r>
              <a:rPr kumimoji="0" lang="en-GB" sz="2200" b="1" i="0" u="sng" strike="noStrike" kern="1200" cap="none" spc="0" normalizeH="0" baseline="0" noProof="0" dirty="0">
                <a:ln>
                  <a:noFill/>
                </a:ln>
                <a:solidFill>
                  <a:srgbClr val="7030A0"/>
                </a:solidFill>
                <a:effectLst/>
                <a:highlight>
                  <a:srgbClr val="FFC000"/>
                </a:highlight>
                <a:uLnTx/>
                <a:uFillTx/>
                <a:latin typeface="Calibri" panose="020F0502020204030204"/>
                <a:ea typeface="+mn-ea"/>
                <a:cs typeface="Calibri" panose="020F0502020204030204" pitchFamily="34" charset="0"/>
                <a:sym typeface="Wingdings" panose="05000000000000000000" pitchFamily="2" charset="2"/>
              </a:rPr>
              <a:t>data-driven model</a:t>
            </a:r>
            <a:r>
              <a:rPr kumimoji="0" lang="en-GB" sz="2200" b="1" i="0" u="none" strike="noStrike" kern="1200" cap="none" spc="0" normalizeH="0" baseline="0" noProof="0" dirty="0">
                <a:ln>
                  <a:noFill/>
                </a:ln>
                <a:solidFill>
                  <a:srgbClr val="7030A0"/>
                </a:solidFill>
                <a:effectLst/>
                <a:highlight>
                  <a:srgbClr val="E7F6EF"/>
                </a:highlight>
                <a:uLnTx/>
                <a:uFillTx/>
                <a:latin typeface="Calibri" panose="020F0502020204030204"/>
                <a:ea typeface="+mn-ea"/>
                <a:cs typeface="Calibri" panose="020F0502020204030204" pitchFamily="34" charset="0"/>
                <a:sym typeface="Wingdings" panose="05000000000000000000" pitchFamily="2" charset="2"/>
              </a:rPr>
              <a:t> </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2200" b="1" i="0" u="none" strike="noStrike" kern="1200" cap="none" spc="0" normalizeH="0" baseline="0" noProof="0" dirty="0">
                <a:ln>
                  <a:noFill/>
                </a:ln>
                <a:solidFill>
                  <a:srgbClr val="7030A0"/>
                </a:solidFill>
                <a:effectLst/>
                <a:uLnTx/>
                <a:uFillTx/>
                <a:latin typeface="Calibri" panose="020F0502020204030204"/>
                <a:ea typeface="+mn-ea"/>
                <a:cs typeface="Calibri" panose="020F0502020204030204" pitchFamily="34" charset="0"/>
                <a:sym typeface="Wingdings" panose="05000000000000000000" pitchFamily="2" charset="2"/>
              </a:rPr>
              <a:t>to predict the fall time for any new height?</a:t>
            </a:r>
          </a:p>
        </p:txBody>
      </p:sp>
      <p:pic>
        <p:nvPicPr>
          <p:cNvPr id="11" name="Picture 10">
            <a:extLst>
              <a:ext uri="{FF2B5EF4-FFF2-40B4-BE49-F238E27FC236}">
                <a16:creationId xmlns:a16="http://schemas.microsoft.com/office/drawing/2014/main" id="{B738F470-CB67-51CC-CC3A-6D758C5637A8}"/>
              </a:ext>
            </a:extLst>
          </p:cNvPr>
          <p:cNvPicPr>
            <a:picLocks noChangeAspect="1"/>
          </p:cNvPicPr>
          <p:nvPr/>
        </p:nvPicPr>
        <p:blipFill>
          <a:blip r:embed="rId6"/>
          <a:stretch>
            <a:fillRect/>
          </a:stretch>
        </p:blipFill>
        <p:spPr>
          <a:xfrm>
            <a:off x="6073033" y="2928477"/>
            <a:ext cx="1455110" cy="1455110"/>
          </a:xfrm>
          <a:prstGeom prst="rect">
            <a:avLst/>
          </a:prstGeom>
        </p:spPr>
      </p:pic>
      <p:pic>
        <p:nvPicPr>
          <p:cNvPr id="1026" name="Picture 2" descr="Optimizing Neural Networks For Deep Learning | Towards Data Science">
            <a:extLst>
              <a:ext uri="{FF2B5EF4-FFF2-40B4-BE49-F238E27FC236}">
                <a16:creationId xmlns:a16="http://schemas.microsoft.com/office/drawing/2014/main" id="{C5E01CEF-A2F4-72DE-8A39-939319A385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716" y="4688958"/>
            <a:ext cx="1778591" cy="177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2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0D0F8-4A73-F623-9D8A-BDAA4FAA6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139F6-9E2B-76E3-8901-2D783B445EED}"/>
              </a:ext>
            </a:extLst>
          </p:cNvPr>
          <p:cNvSpPr>
            <a:spLocks noGrp="1"/>
          </p:cNvSpPr>
          <p:nvPr>
            <p:ph type="title"/>
          </p:nvPr>
        </p:nvSpPr>
        <p:spPr/>
        <p:txBody>
          <a:bodyPr anchor="t"/>
          <a:lstStyle/>
          <a:p>
            <a:r>
              <a:rPr lang="en-US" sz="4000" dirty="0"/>
              <a:t>Theory-driven vs data-driven</a:t>
            </a:r>
          </a:p>
        </p:txBody>
      </p:sp>
      <p:sp>
        <p:nvSpPr>
          <p:cNvPr id="27" name="Slide Number Placeholder 3">
            <a:extLst>
              <a:ext uri="{FF2B5EF4-FFF2-40B4-BE49-F238E27FC236}">
                <a16:creationId xmlns:a16="http://schemas.microsoft.com/office/drawing/2014/main" id="{07F46856-8964-3640-0984-6D67091BA658}"/>
              </a:ext>
            </a:extLst>
          </p:cNvPr>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6D876A18-6507-0699-43BA-D13833CE2D6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33000"/>
                    </a14:imgEffect>
                  </a14:imgLayer>
                </a14:imgProps>
              </a:ext>
            </a:extLst>
          </a:blip>
          <a:srcRect t="6205" r="52822" b="11640"/>
          <a:stretch>
            <a:fillRect/>
          </a:stretch>
        </p:blipFill>
        <p:spPr>
          <a:xfrm>
            <a:off x="9071966" y="1984767"/>
            <a:ext cx="2510434" cy="437158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E544FC-BFB9-80EF-E53C-7DF7EE99EBE7}"/>
                  </a:ext>
                </a:extLst>
              </p:cNvPr>
              <p:cNvSpPr txBox="1"/>
              <p:nvPr/>
            </p:nvSpPr>
            <p:spPr>
              <a:xfrm>
                <a:off x="715991" y="889348"/>
                <a:ext cx="7901915" cy="5968652"/>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EXAMPLE: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To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predict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how long an object takes to fall (in vacuum) from altitude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on planet X,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 researcher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performs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free-fall experiments, each time measuring the height and the corresponding fall time.</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Two possible modelling approaches:</a:t>
                </a:r>
              </a:p>
              <a:p>
                <a:pPr marL="800100" marR="0" lvl="1"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Theory-driven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a:t>
                </a:r>
              </a:p>
              <a:p>
                <a:pPr marL="1257300" marR="0" lvl="2"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Use the physical law of free fall: </a:t>
                </a:r>
              </a:p>
              <a:p>
                <a:pPr marL="1828800" marR="0" lvl="4"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m:t>
                    </m:r>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ctrlPr>
                      </m:radPr>
                      <m:deg/>
                      <m:e>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h</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𝑔</m:t>
                            </m:r>
                          </m:den>
                        </m:f>
                      </m:e>
                    </m:rad>
                  </m:oMath>
                </a14:m>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where </a:t>
                </a:r>
              </a:p>
              <a:p>
                <a:pPr marL="1819275" marR="0" lvl="5"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is the height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t>
                </a:r>
              </a:p>
              <a:p>
                <a:pPr marL="1819275" marR="0" lvl="5"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is the unknown gravitational constant</a:t>
                </a:r>
              </a:p>
              <a:p>
                <a:pPr marL="1190625" marR="0" lvl="3"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Estimate 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from the experimental data, then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use the analytical expression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to predict fall times for new heights.</a:t>
                </a:r>
              </a:p>
              <a:p>
                <a:pPr marL="790575" marR="0" lvl="2" indent="-342900" algn="l" defTabSz="904875" rtl="0" eaLnBrk="1" fontAlgn="auto" latinLnBrk="0" hangingPunct="1">
                  <a:lnSpc>
                    <a:spcPct val="100000"/>
                  </a:lnSpc>
                  <a:spcBef>
                    <a:spcPts val="0"/>
                  </a:spcBef>
                  <a:spcAft>
                    <a:spcPts val="0"/>
                  </a:spcAft>
                  <a:buClrTx/>
                  <a:buSzTx/>
                  <a:buFont typeface="+mj-lt"/>
                  <a:buAutoNum type="arabicPeriod" startAt="2"/>
                  <a:tabLst>
                    <a:tab pos="715963" algn="l"/>
                    <a:tab pos="3228975"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90575" marR="0" lvl="2" indent="-342900" algn="l" defTabSz="904875" rtl="0" eaLnBrk="1" fontAlgn="auto" latinLnBrk="0" hangingPunct="1">
                  <a:lnSpc>
                    <a:spcPct val="100000"/>
                  </a:lnSpc>
                  <a:spcBef>
                    <a:spcPts val="0"/>
                  </a:spcBef>
                  <a:spcAft>
                    <a:spcPts val="0"/>
                  </a:spcAft>
                  <a:buClrTx/>
                  <a:buSzTx/>
                  <a:buFont typeface="+mj-lt"/>
                  <a:buAutoNum type="arabicPeriod" startAt="2"/>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Data-driven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a:t>
                </a:r>
              </a:p>
              <a:p>
                <a:pPr marL="1247775" marR="0" lvl="3"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Train a data-driven model (e.g. neural network) that directly learns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mapping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to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from the observed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data</a:t>
                </a:r>
              </a:p>
              <a:p>
                <a:pPr marL="1247775" marR="0" lvl="3"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Use the trained model to predict the fall time for any new height.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13" name="TextBox 12">
                <a:extLst>
                  <a:ext uri="{FF2B5EF4-FFF2-40B4-BE49-F238E27FC236}">
                    <a16:creationId xmlns:a16="http://schemas.microsoft.com/office/drawing/2014/main" id="{E6E544FC-BFB9-80EF-E53C-7DF7EE99EBE7}"/>
                  </a:ext>
                </a:extLst>
              </p:cNvPr>
              <p:cNvSpPr txBox="1">
                <a:spLocks noRot="1" noChangeAspect="1" noMove="1" noResize="1" noEditPoints="1" noAdjustHandles="1" noChangeArrowheads="1" noChangeShapeType="1" noTextEdit="1"/>
              </p:cNvSpPr>
              <p:nvPr/>
            </p:nvSpPr>
            <p:spPr>
              <a:xfrm>
                <a:off x="715991" y="889348"/>
                <a:ext cx="7901915" cy="5968652"/>
              </a:xfrm>
              <a:prstGeom prst="rect">
                <a:avLst/>
              </a:prstGeom>
              <a:blipFill>
                <a:blip r:embed="rId5"/>
                <a:stretch>
                  <a:fillRect l="-642" t="-638"/>
                </a:stretch>
              </a:blipFill>
            </p:spPr>
            <p:txBody>
              <a:bodyPr/>
              <a:lstStyle/>
              <a:p>
                <a:r>
                  <a:rPr lang="en-GB">
                    <a:noFill/>
                  </a:rPr>
                  <a:t> </a:t>
                </a:r>
              </a:p>
            </p:txBody>
          </p:sp>
        </mc:Fallback>
      </mc:AlternateContent>
      <p:pic>
        <p:nvPicPr>
          <p:cNvPr id="15" name="Picture 4" descr="Mars Planeet Afbeelding Op Witte Achtergrond, Mars Planeet, Afbeelding Van  De Planeet Mars, Mars Afbeelding PNG Met Transparante Achtergrond Voor  Gratis Download">
            <a:extLst>
              <a:ext uri="{FF2B5EF4-FFF2-40B4-BE49-F238E27FC236}">
                <a16:creationId xmlns:a16="http://schemas.microsoft.com/office/drawing/2014/main" id="{841AB4F0-CB69-41FD-797C-DA47B90F31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7670" y="185657"/>
            <a:ext cx="1699026" cy="169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06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D4CB1-B082-E2B0-B753-56BF0A71D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B80FE-DDCD-EFD1-9807-17426B786661}"/>
              </a:ext>
            </a:extLst>
          </p:cNvPr>
          <p:cNvSpPr>
            <a:spLocks noGrp="1"/>
          </p:cNvSpPr>
          <p:nvPr>
            <p:ph type="title"/>
          </p:nvPr>
        </p:nvSpPr>
        <p:spPr/>
        <p:txBody>
          <a:bodyPr anchor="t"/>
          <a:lstStyle/>
          <a:p>
            <a:r>
              <a:rPr lang="en-US" sz="4000" dirty="0"/>
              <a:t>Theory-driven vs data-driven</a:t>
            </a:r>
          </a:p>
        </p:txBody>
      </p:sp>
      <p:sp>
        <p:nvSpPr>
          <p:cNvPr id="27" name="Slide Number Placeholder 3">
            <a:extLst>
              <a:ext uri="{FF2B5EF4-FFF2-40B4-BE49-F238E27FC236}">
                <a16:creationId xmlns:a16="http://schemas.microsoft.com/office/drawing/2014/main" id="{7C511530-AA38-F129-8E49-A23DE2BD28C3}"/>
              </a:ext>
            </a:extLst>
          </p:cNvPr>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7896F961-C971-FC06-9C1A-5F8FB410EF58}"/>
              </a:ext>
            </a:extLst>
          </p:cNvPr>
          <p:cNvPicPr>
            <a:picLocks noChangeAspect="1"/>
          </p:cNvPicPr>
          <p:nvPr/>
        </p:nvPicPr>
        <p:blipFill>
          <a:blip r:embed="rId3"/>
          <a:stretch>
            <a:fillRect/>
          </a:stretch>
        </p:blipFill>
        <p:spPr>
          <a:xfrm>
            <a:off x="825500" y="1057823"/>
            <a:ext cx="5036022" cy="4147312"/>
          </a:xfrm>
          <a:prstGeom prst="rect">
            <a:avLst/>
          </a:prstGeom>
        </p:spPr>
      </p:pic>
      <p:pic>
        <p:nvPicPr>
          <p:cNvPr id="7" name="Picture 6">
            <a:extLst>
              <a:ext uri="{FF2B5EF4-FFF2-40B4-BE49-F238E27FC236}">
                <a16:creationId xmlns:a16="http://schemas.microsoft.com/office/drawing/2014/main" id="{0DFE79D4-F379-5AE1-53DA-521740B95CCB}"/>
              </a:ext>
            </a:extLst>
          </p:cNvPr>
          <p:cNvPicPr>
            <a:picLocks noChangeAspect="1"/>
          </p:cNvPicPr>
          <p:nvPr/>
        </p:nvPicPr>
        <p:blipFill>
          <a:blip r:embed="rId4"/>
          <a:stretch>
            <a:fillRect/>
          </a:stretch>
        </p:blipFill>
        <p:spPr>
          <a:xfrm>
            <a:off x="6357620" y="1057823"/>
            <a:ext cx="5036022" cy="4147312"/>
          </a:xfrm>
          <a:prstGeom prst="rect">
            <a:avLst/>
          </a:prstGeom>
        </p:spPr>
      </p:pic>
      <p:sp>
        <p:nvSpPr>
          <p:cNvPr id="4" name="TextBox 3">
            <a:extLst>
              <a:ext uri="{FF2B5EF4-FFF2-40B4-BE49-F238E27FC236}">
                <a16:creationId xmlns:a16="http://schemas.microsoft.com/office/drawing/2014/main" id="{AFB1A8CC-47B8-7413-1BF8-C5F0622596E5}"/>
              </a:ext>
            </a:extLst>
          </p:cNvPr>
          <p:cNvSpPr txBox="1"/>
          <p:nvPr/>
        </p:nvSpPr>
        <p:spPr>
          <a:xfrm>
            <a:off x="861646" y="6101862"/>
            <a:ext cx="0" cy="0"/>
          </a:xfrm>
          <a:prstGeom prst="rect">
            <a:avLst/>
          </a:prstGeom>
          <a:noFill/>
        </p:spPr>
        <p:txBody>
          <a:bodyPr wrap="non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5" name="TextBox 4">
            <a:extLst>
              <a:ext uri="{FF2B5EF4-FFF2-40B4-BE49-F238E27FC236}">
                <a16:creationId xmlns:a16="http://schemas.microsoft.com/office/drawing/2014/main" id="{389068AD-23B3-6C8F-9921-E48D828B18E4}"/>
              </a:ext>
            </a:extLst>
          </p:cNvPr>
          <p:cNvSpPr txBox="1"/>
          <p:nvPr/>
        </p:nvSpPr>
        <p:spPr>
          <a:xfrm>
            <a:off x="825500" y="5337544"/>
            <a:ext cx="8414193" cy="1153009"/>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Observations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With a low number of data points, the theory-driven approach works best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With many data points, the approaches work equally well</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But the data-driven approach does not require a deep understanding of the physics</a:t>
            </a:r>
          </a:p>
        </p:txBody>
      </p:sp>
      <p:pic>
        <p:nvPicPr>
          <p:cNvPr id="6" name="Picture 2" descr="Image result for understand icon">
            <a:extLst>
              <a:ext uri="{FF2B5EF4-FFF2-40B4-BE49-F238E27FC236}">
                <a16:creationId xmlns:a16="http://schemas.microsoft.com/office/drawing/2014/main" id="{A92A7A6F-5F15-030F-DF3E-B19ABA384B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8920" y="5428394"/>
            <a:ext cx="1062159" cy="106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51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440" y="1268760"/>
            <a:ext cx="10873208" cy="5400600"/>
          </a:xfrm>
        </p:spPr>
        <p:txBody>
          <a:bodyPr>
            <a:normAutofit/>
          </a:bodyPr>
          <a:lstStyle/>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Motivation</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Machine learning is increasingly used for choice behaviour modelling &lt;-&gt; limitation of traditional DCM</a:t>
            </a:r>
          </a:p>
          <a:p>
            <a:pPr defTabSz="904875">
              <a:tabLst>
                <a:tab pos="1257300" algn="l"/>
                <a:tab pos="3228975" algn="l"/>
              </a:tabLst>
            </a:pPr>
            <a:endParaRPr lang="en-US" sz="1800" b="1"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US" sz="1800" b="1"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US" sz="1800" b="1" u="sng" dirty="0">
                <a:latin typeface="Calibri" panose="020F0502020204030204" pitchFamily="34" charset="0"/>
                <a:cs typeface="Times New Roman" panose="02020603050405020304" pitchFamily="18" charset="0"/>
              </a:rPr>
              <a:t>Learning objectives</a:t>
            </a:r>
          </a:p>
          <a:p>
            <a:pPr marL="0" indent="0" defTabSz="904875">
              <a:buNone/>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After this course, you can:</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Explain and apply key concepts of Machine Learning (ML).</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Reflect on the strengths and weaknesses of ML for choice </a:t>
            </a:r>
            <a:r>
              <a:rPr lang="en-US" sz="1800" dirty="0" err="1">
                <a:solidFill>
                  <a:srgbClr val="0070C0"/>
                </a:solidFill>
                <a:latin typeface="Calibri" panose="020F0502020204030204" pitchFamily="34" charset="0"/>
                <a:cs typeface="Times New Roman" panose="02020603050405020304" pitchFamily="18" charset="0"/>
              </a:rPr>
              <a:t>behaviour</a:t>
            </a:r>
            <a:r>
              <a:rPr lang="en-US" sz="1800" dirty="0">
                <a:solidFill>
                  <a:srgbClr val="0070C0"/>
                </a:solidFill>
                <a:latin typeface="Calibri" panose="020F0502020204030204" pitchFamily="34" charset="0"/>
                <a:cs typeface="Times New Roman" panose="02020603050405020304" pitchFamily="18" charset="0"/>
              </a:rPr>
              <a:t> modelling</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Discuss the dos and don’ts of bringing ML classifiers and theory-driven discrete choice models together</a:t>
            </a: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US" sz="1800" b="1" u="sng" dirty="0">
                <a:latin typeface="Calibri" panose="020F0502020204030204" pitchFamily="34" charset="0"/>
                <a:cs typeface="Times New Roman" panose="02020603050405020304" pitchFamily="18" charset="0"/>
              </a:rPr>
              <a:t>Teaching method</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Oral lectures</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Lab sessions with </a:t>
            </a:r>
            <a:r>
              <a:rPr lang="en-US" sz="1800" b="1" dirty="0" err="1">
                <a:solidFill>
                  <a:srgbClr val="0070C0"/>
                </a:solidFill>
                <a:latin typeface="Calibri" panose="020F0502020204030204" pitchFamily="34" charset="0"/>
                <a:cs typeface="Times New Roman" panose="02020603050405020304" pitchFamily="18" charset="0"/>
              </a:rPr>
              <a:t>Jupyter</a:t>
            </a:r>
            <a:r>
              <a:rPr lang="en-US" sz="1800" b="1" dirty="0">
                <a:solidFill>
                  <a:srgbClr val="0070C0"/>
                </a:solidFill>
                <a:latin typeface="Calibri" panose="020F0502020204030204" pitchFamily="34" charset="0"/>
                <a:cs typeface="Times New Roman" panose="02020603050405020304" pitchFamily="18" charset="0"/>
              </a:rPr>
              <a:t> notebooks</a:t>
            </a:r>
            <a:r>
              <a:rPr lang="en-US" sz="1800" dirty="0">
                <a:solidFill>
                  <a:srgbClr val="0070C0"/>
                </a:solidFill>
                <a:latin typeface="Calibri" panose="020F0502020204030204" pitchFamily="34" charset="0"/>
                <a:cs typeface="Times New Roman" panose="02020603050405020304" pitchFamily="18" charset="0"/>
              </a:rPr>
              <a:t> (some coding skills needed)</a:t>
            </a: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itle 1"/>
          <p:cNvSpPr txBox="1">
            <a:spLocks/>
          </p:cNvSpPr>
          <p:nvPr/>
        </p:nvSpPr>
        <p:spPr bwMode="auto">
          <a:xfrm>
            <a:off x="1055441" y="457200"/>
            <a:ext cx="9045824" cy="45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857250" indent="-857250" algn="l" rtl="0" eaLnBrk="0" fontAlgn="base" hangingPunct="0">
              <a:spcBef>
                <a:spcPct val="0"/>
              </a:spcBef>
              <a:spcAft>
                <a:spcPct val="0"/>
              </a:spcAft>
              <a:defRPr sz="3300">
                <a:solidFill>
                  <a:schemeClr val="tx1"/>
                </a:solidFill>
                <a:latin typeface="+mj-lt"/>
                <a:ea typeface="+mj-ea"/>
                <a:cs typeface="+mj-cs"/>
              </a:defRPr>
            </a:lvl1pPr>
            <a:lvl2pPr marL="857250" indent="-857250" algn="l" rtl="0" eaLnBrk="0" fontAlgn="base" hangingPunct="0">
              <a:spcBef>
                <a:spcPct val="0"/>
              </a:spcBef>
              <a:spcAft>
                <a:spcPct val="0"/>
              </a:spcAft>
              <a:defRPr sz="3300">
                <a:solidFill>
                  <a:schemeClr val="tx1"/>
                </a:solidFill>
                <a:latin typeface="Bookman Old Style" pitchFamily="18" charset="0"/>
              </a:defRPr>
            </a:lvl2pPr>
            <a:lvl3pPr marL="857250" indent="-857250" algn="l" rtl="0" eaLnBrk="0" fontAlgn="base" hangingPunct="0">
              <a:spcBef>
                <a:spcPct val="0"/>
              </a:spcBef>
              <a:spcAft>
                <a:spcPct val="0"/>
              </a:spcAft>
              <a:defRPr sz="3300">
                <a:solidFill>
                  <a:schemeClr val="tx1"/>
                </a:solidFill>
                <a:latin typeface="Bookman Old Style" pitchFamily="18" charset="0"/>
              </a:defRPr>
            </a:lvl3pPr>
            <a:lvl4pPr marL="857250" indent="-857250" algn="l" rtl="0" eaLnBrk="0" fontAlgn="base" hangingPunct="0">
              <a:spcBef>
                <a:spcPct val="0"/>
              </a:spcBef>
              <a:spcAft>
                <a:spcPct val="0"/>
              </a:spcAft>
              <a:defRPr sz="3300">
                <a:solidFill>
                  <a:schemeClr val="tx1"/>
                </a:solidFill>
                <a:latin typeface="Bookman Old Style" pitchFamily="18" charset="0"/>
              </a:defRPr>
            </a:lvl4pPr>
            <a:lvl5pPr marL="857250" indent="-857250" algn="l" rtl="0" eaLnBrk="0" fontAlgn="base" hangingPunct="0">
              <a:spcBef>
                <a:spcPct val="0"/>
              </a:spcBef>
              <a:spcAft>
                <a:spcPct val="0"/>
              </a:spcAft>
              <a:defRPr sz="3300">
                <a:solidFill>
                  <a:schemeClr val="tx1"/>
                </a:solidFill>
                <a:latin typeface="Bookman Old Style" pitchFamily="18" charset="0"/>
              </a:defRPr>
            </a:lvl5pPr>
            <a:lvl6pPr marL="1314450" indent="-857250" algn="l" rtl="0" fontAlgn="base">
              <a:spcBef>
                <a:spcPct val="0"/>
              </a:spcBef>
              <a:spcAft>
                <a:spcPct val="0"/>
              </a:spcAft>
              <a:defRPr sz="3300">
                <a:solidFill>
                  <a:schemeClr val="tx1"/>
                </a:solidFill>
                <a:latin typeface="Bookman Old Style" pitchFamily="18" charset="0"/>
              </a:defRPr>
            </a:lvl6pPr>
            <a:lvl7pPr marL="1771650" indent="-857250" algn="l" rtl="0" fontAlgn="base">
              <a:spcBef>
                <a:spcPct val="0"/>
              </a:spcBef>
              <a:spcAft>
                <a:spcPct val="0"/>
              </a:spcAft>
              <a:defRPr sz="3300">
                <a:solidFill>
                  <a:schemeClr val="tx1"/>
                </a:solidFill>
                <a:latin typeface="Bookman Old Style" pitchFamily="18" charset="0"/>
              </a:defRPr>
            </a:lvl7pPr>
            <a:lvl8pPr marL="2228850" indent="-857250" algn="l" rtl="0" fontAlgn="base">
              <a:spcBef>
                <a:spcPct val="0"/>
              </a:spcBef>
              <a:spcAft>
                <a:spcPct val="0"/>
              </a:spcAft>
              <a:defRPr sz="3300">
                <a:solidFill>
                  <a:schemeClr val="tx1"/>
                </a:solidFill>
                <a:latin typeface="Bookman Old Style" pitchFamily="18" charset="0"/>
              </a:defRPr>
            </a:lvl8pPr>
            <a:lvl9pPr marL="2686050" indent="-857250" algn="l" rtl="0" fontAlgn="base">
              <a:spcBef>
                <a:spcPct val="0"/>
              </a:spcBef>
              <a:spcAft>
                <a:spcPct val="0"/>
              </a:spcAft>
              <a:defRPr sz="3300">
                <a:solidFill>
                  <a:schemeClr val="tx1"/>
                </a:solidFill>
                <a:latin typeface="Bookman Old Style" pitchFamily="18" charset="0"/>
              </a:defRPr>
            </a:lvl9pPr>
          </a:lstStyle>
          <a:p>
            <a:pPr marL="857250" marR="0" lvl="0" indent="-857250" algn="l" defTabSz="914400" rtl="0" eaLnBrk="0" fontAlgn="base" latinLnBrk="0" hangingPunct="0">
              <a:lnSpc>
                <a:spcPct val="100000"/>
              </a:lnSpc>
              <a:spcBef>
                <a:spcPct val="0"/>
              </a:spcBef>
              <a:spcAft>
                <a:spcPct val="0"/>
              </a:spcAft>
              <a:buClrTx/>
              <a:buSzTx/>
              <a:buFontTx/>
              <a:buNone/>
              <a:tabLst/>
              <a:defRPr/>
            </a:pPr>
            <a:r>
              <a:rPr kumimoji="0" lang="en-GB" sz="2600" b="0" i="0" u="none" strike="noStrike" kern="0" cap="none" spc="0" normalizeH="0" baseline="0" noProof="0" dirty="0">
                <a:ln>
                  <a:noFill/>
                </a:ln>
                <a:solidFill>
                  <a:srgbClr val="000000"/>
                </a:solidFill>
                <a:effectLst/>
                <a:uLnTx/>
                <a:uFillTx/>
                <a:latin typeface="Bookman Old Style"/>
                <a:ea typeface="+mj-ea"/>
                <a:cs typeface="+mj-cs"/>
              </a:rPr>
              <a:t>Course set-up</a:t>
            </a:r>
          </a:p>
        </p:txBody>
      </p:sp>
    </p:spTree>
    <p:extLst>
      <p:ext uri="{BB962C8B-B14F-4D97-AF65-F5344CB8AC3E}">
        <p14:creationId xmlns:p14="http://schemas.microsoft.com/office/powerpoint/2010/main" val="267157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latin typeface="Calibri Light" panose="020F0302020204030204" pitchFamily="34" charset="0"/>
                <a:cs typeface="Calibri Light" panose="020F0302020204030204" pitchFamily="34" charset="0"/>
              </a:rPr>
              <a:t>Theory-driven vs data-driven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Rounded Rectangle 5"/>
          <p:cNvSpPr/>
          <p:nvPr/>
        </p:nvSpPr>
        <p:spPr>
          <a:xfrm>
            <a:off x="6780076" y="1556792"/>
            <a:ext cx="3533134"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ounded Rectangle 6"/>
          <p:cNvSpPr/>
          <p:nvPr/>
        </p:nvSpPr>
        <p:spPr>
          <a:xfrm>
            <a:off x="2118284" y="1522389"/>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2063552" y="1124744"/>
            <a:ext cx="802889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Strengths and weaknesses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TextBox 9"/>
          <p:cNvSpPr txBox="1"/>
          <p:nvPr/>
        </p:nvSpPr>
        <p:spPr>
          <a:xfrm>
            <a:off x="6798073" y="1556794"/>
            <a:ext cx="3497143" cy="56323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Data-driven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(supervised machine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00CC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Weaknesses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Poor behavioural interpretation:</a:t>
            </a:r>
          </a:p>
          <a:p>
            <a:pPr marL="742950" marR="0" lvl="1"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 model parameters</a:t>
            </a:r>
          </a:p>
          <a:p>
            <a:pPr marL="742950" marR="0" lvl="1"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 statistical measures of model fit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Opaque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Shaky extrapolation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Unclear economic outputs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CC00"/>
                </a:solidFill>
                <a:effectLst/>
                <a:uLnTx/>
                <a:uFillTx/>
                <a:latin typeface="Calibri"/>
                <a:ea typeface="+mn-ea"/>
                <a:cs typeface="+mn-cs"/>
              </a:rPr>
              <a:t>Strengths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Assumption-poor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Not restrictive on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High prediction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p:cNvSpPr txBox="1"/>
          <p:nvPr/>
        </p:nvSpPr>
        <p:spPr>
          <a:xfrm>
            <a:off x="2118282" y="1556794"/>
            <a:ext cx="3638060" cy="53553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(discrete choice models)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CC00"/>
                </a:solidFill>
                <a:effectLst/>
                <a:uLnTx/>
                <a:uFillTx/>
                <a:latin typeface="Calibri"/>
                <a:ea typeface="+mn-ea"/>
                <a:cs typeface="+mn-cs"/>
              </a:rPr>
              <a:t>Strengths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Good behavioural  interpretation:</a:t>
            </a:r>
          </a:p>
          <a:p>
            <a:pPr marL="742950" marR="0" lvl="1"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Model parameters</a:t>
            </a:r>
          </a:p>
          <a:p>
            <a:pPr marL="742950" marR="0" lvl="1"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Statistical measures for model fit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Transparent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Solid ground for extrapolation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Economic outputs (RUM)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Weaknesses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Assumption-rich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Restrictive on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Low prediction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p:cNvPicPr>
            <a:picLocks noChangeAspect="1"/>
          </p:cNvPicPr>
          <p:nvPr/>
        </p:nvPicPr>
        <p:blipFill rotWithShape="1">
          <a:blip r:embed="rId3"/>
          <a:srcRect l="10429" t="28738" r="39369" b="29919"/>
          <a:stretch/>
        </p:blipFill>
        <p:spPr>
          <a:xfrm>
            <a:off x="5756342" y="1730574"/>
            <a:ext cx="900813" cy="370923"/>
          </a:xfrm>
          <a:prstGeom prst="rect">
            <a:avLst/>
          </a:prstGeom>
        </p:spPr>
      </p:pic>
      <p:grpSp>
        <p:nvGrpSpPr>
          <p:cNvPr id="5" name="Group 4">
            <a:extLst>
              <a:ext uri="{FF2B5EF4-FFF2-40B4-BE49-F238E27FC236}">
                <a16:creationId xmlns:a16="http://schemas.microsoft.com/office/drawing/2014/main" id="{041B3731-73FB-5C3C-DB4E-F555EA541590}"/>
              </a:ext>
            </a:extLst>
          </p:cNvPr>
          <p:cNvGrpSpPr/>
          <p:nvPr/>
        </p:nvGrpSpPr>
        <p:grpSpPr>
          <a:xfrm>
            <a:off x="6798073" y="2708920"/>
            <a:ext cx="3497143" cy="3363888"/>
            <a:chOff x="6798073" y="2708920"/>
            <a:chExt cx="3497143" cy="3363888"/>
          </a:xfrm>
        </p:grpSpPr>
        <p:sp>
          <p:nvSpPr>
            <p:cNvPr id="13" name="Rectangle 12"/>
            <p:cNvSpPr/>
            <p:nvPr/>
          </p:nvSpPr>
          <p:spPr>
            <a:xfrm>
              <a:off x="6808634" y="2708920"/>
              <a:ext cx="3486582" cy="576064"/>
            </a:xfrm>
            <a:prstGeom prst="rect">
              <a:avLst/>
            </a:prstGeom>
            <a:noFill/>
            <a:ln>
              <a:solidFill>
                <a:srgbClr val="F5000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D5983D3-3C93-CA2D-A4BA-C45B16FEF10A}"/>
                </a:ext>
              </a:extLst>
            </p:cNvPr>
            <p:cNvSpPr/>
            <p:nvPr/>
          </p:nvSpPr>
          <p:spPr>
            <a:xfrm>
              <a:off x="6798073" y="5157191"/>
              <a:ext cx="3497143" cy="915617"/>
            </a:xfrm>
            <a:prstGeom prst="rect">
              <a:avLst/>
            </a:prstGeom>
            <a:noFill/>
            <a:ln>
              <a:solidFill>
                <a:srgbClr val="3DCD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a:extLst>
              <a:ext uri="{FF2B5EF4-FFF2-40B4-BE49-F238E27FC236}">
                <a16:creationId xmlns:a16="http://schemas.microsoft.com/office/drawing/2014/main" id="{2E02A0CB-1283-E8F5-791C-50E739CB84F8}"/>
              </a:ext>
            </a:extLst>
          </p:cNvPr>
          <p:cNvSpPr txBox="1"/>
          <p:nvPr/>
        </p:nvSpPr>
        <p:spPr>
          <a:xfrm>
            <a:off x="10436131" y="2708920"/>
            <a:ext cx="118872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5400" b="1" i="0" u="none" strike="noStrike" kern="1200" cap="none" spc="0" normalizeH="0" baseline="0" noProof="0" dirty="0">
                <a:ln>
                  <a:noFill/>
                </a:ln>
                <a:solidFill>
                  <a:prstClr val="black"/>
                </a:solidFill>
                <a:effectLst/>
                <a:uLnTx/>
                <a:uFillTx/>
                <a:latin typeface="Calibri"/>
                <a:ea typeface="+mn-ea"/>
                <a:cs typeface="+mn-cs"/>
              </a:rPr>
              <a:t>❌</a:t>
            </a:r>
            <a:endParaRPr kumimoji="0" lang="en-NL"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783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p:cNvSpPr>
            <a:spLocks noGrp="1"/>
          </p:cNvSpPr>
          <p:nvPr>
            <p:ph type="title"/>
          </p:nvPr>
        </p:nvSpPr>
        <p:spPr/>
        <p:txBody>
          <a:bodyPr/>
          <a:lstStyle/>
          <a:p>
            <a:r>
              <a:rPr lang="en-US" sz="4000" dirty="0">
                <a:latin typeface="Calibri Light" panose="020F0302020204030204" pitchFamily="34" charset="0"/>
                <a:cs typeface="Calibri Light" panose="020F0302020204030204" pitchFamily="34" charset="0"/>
              </a:rPr>
              <a:t>Theory-driven vs data-driven</a:t>
            </a:r>
            <a:endParaRPr lang="en-GB" dirty="0"/>
          </a:p>
        </p:txBody>
      </p:sp>
      <p:sp>
        <p:nvSpPr>
          <p:cNvPr id="5" name="TextBox 4"/>
          <p:cNvSpPr txBox="1"/>
          <p:nvPr/>
        </p:nvSpPr>
        <p:spPr>
          <a:xfrm>
            <a:off x="720000" y="1368000"/>
            <a:ext cx="10740632" cy="535347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There are two ways to obtain behavioural insights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Create models that are still understandable to humans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by itself:</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Hybrid choice models, which combine traditional DCM a</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nd</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Artificial Neural Networks</a:t>
            </a:r>
            <a:endPar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Post-hoc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XAI techniques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Post-hoc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XAI techniques produce explainability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already developed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(trained) models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Model-agnostic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posthoc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XAI techniques work with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any ML model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 they operate by extracting information from the model’s predictions: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g(X)</a:t>
            </a:r>
          </a:p>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Shapley Additive Explanations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SHAP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F</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eature relevance</a:t>
            </a:r>
          </a:p>
          <a:p>
            <a:pPr marL="1200150" marR="0" lvl="2" indent="-285750" algn="l" defTabSz="852488" rtl="0" eaLnBrk="1" fontAlgn="auto" latinLnBrk="0" hangingPunct="1">
              <a:lnSpc>
                <a:spcPct val="100000"/>
              </a:lnSpc>
              <a:spcBef>
                <a:spcPts val="0"/>
              </a:spcBef>
              <a:spcAft>
                <a:spcPts val="0"/>
              </a:spcAft>
              <a:buClrTx/>
              <a:buSzTx/>
              <a:buFont typeface="Wingdings" panose="05000000000000000000" pitchFamily="2" charset="2"/>
              <a:buChar char="Ø"/>
              <a:tabLst>
                <a:tab pos="7283450"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Local-Interpretable Model-agnostic Explanations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Model simplification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4727848" y="3356992"/>
            <a:ext cx="2555377" cy="1406569"/>
            <a:chOff x="5274072" y="4443572"/>
            <a:chExt cx="3515138" cy="1934855"/>
          </a:xfrm>
        </p:grpSpPr>
        <p:grpSp>
          <p:nvGrpSpPr>
            <p:cNvPr id="7" name="Group 6"/>
            <p:cNvGrpSpPr/>
            <p:nvPr/>
          </p:nvGrpSpPr>
          <p:grpSpPr>
            <a:xfrm>
              <a:off x="5274072" y="4443572"/>
              <a:ext cx="3515138" cy="1934855"/>
              <a:chOff x="755576" y="4833156"/>
              <a:chExt cx="3407127" cy="1934855"/>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2" name="Rectangle 11"/>
              <p:cNvSpPr/>
              <p:nvPr/>
            </p:nvSpPr>
            <p:spPr>
              <a:xfrm>
                <a:off x="1826695" y="5625244"/>
                <a:ext cx="10053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Calibri"/>
                    <a:ea typeface="+mn-ea"/>
                    <a:cs typeface="+mn-cs"/>
                  </a:rPr>
                  <a:t>?</a:t>
                </a:r>
                <a:endParaRPr kumimoji="0" lang="en-GB" sz="12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 name="Arc 7"/>
            <p:cNvSpPr/>
            <p:nvPr/>
          </p:nvSpPr>
          <p:spPr>
            <a:xfrm flipH="1" flipV="1">
              <a:off x="5886481" y="5586339"/>
              <a:ext cx="1529835"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rc 8"/>
            <p:cNvSpPr/>
            <p:nvPr/>
          </p:nvSpPr>
          <p:spPr>
            <a:xfrm flipV="1">
              <a:off x="6386609" y="5586339"/>
              <a:ext cx="1569767"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6651398" y="5797717"/>
              <a:ext cx="520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a:t>
              </a:r>
            </a:p>
          </p:txBody>
        </p:sp>
      </p:grpSp>
      <p:sp>
        <p:nvSpPr>
          <p:cNvPr id="13" name="Rounded Rectangle 12"/>
          <p:cNvSpPr/>
          <p:nvPr/>
        </p:nvSpPr>
        <p:spPr>
          <a:xfrm>
            <a:off x="1528903" y="1939500"/>
            <a:ext cx="8131145" cy="411813"/>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rotWithShape="1">
          <a:blip r:embed="rId4"/>
          <a:srcRect b="51157"/>
          <a:stretch/>
        </p:blipFill>
        <p:spPr>
          <a:xfrm>
            <a:off x="4280541" y="4797152"/>
            <a:ext cx="3630917" cy="1847650"/>
          </a:xfrm>
          <a:prstGeom prst="rect">
            <a:avLst/>
          </a:prstGeom>
        </p:spPr>
      </p:pic>
      <p:sp>
        <p:nvSpPr>
          <p:cNvPr id="15" name="TextBox 14">
            <a:extLst>
              <a:ext uri="{FF2B5EF4-FFF2-40B4-BE49-F238E27FC236}">
                <a16:creationId xmlns:a16="http://schemas.microsoft.com/office/drawing/2014/main" id="{686FF34D-E6ED-2601-3CF8-9C4B511F3A2D}"/>
              </a:ext>
            </a:extLst>
          </p:cNvPr>
          <p:cNvSpPr txBox="1"/>
          <p:nvPr/>
        </p:nvSpPr>
        <p:spPr>
          <a:xfrm>
            <a:off x="10088545" y="1647930"/>
            <a:ext cx="1419093" cy="703384"/>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1F00FF"/>
                </a:solidFill>
                <a:effectLst/>
                <a:uLnTx/>
                <a:uFillTx/>
                <a:latin typeface="Calibri" panose="020F0502020204030204"/>
                <a:ea typeface="+mn-ea"/>
                <a:cs typeface="Calibri" panose="020F0502020204030204" pitchFamily="34" charset="0"/>
                <a:sym typeface="Wingdings" panose="05000000000000000000" pitchFamily="2" charset="2"/>
              </a:rPr>
              <a:t>The focus in this course</a:t>
            </a:r>
          </a:p>
        </p:txBody>
      </p:sp>
      <p:pic>
        <p:nvPicPr>
          <p:cNvPr id="14" name="Picture 2" descr="Image result for understand icon">
            <a:extLst>
              <a:ext uri="{FF2B5EF4-FFF2-40B4-BE49-F238E27FC236}">
                <a16:creationId xmlns:a16="http://schemas.microsoft.com/office/drawing/2014/main" id="{194527C5-456C-4836-58D3-180A6FE6F1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5152" y="1172963"/>
            <a:ext cx="1435887" cy="1435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understand icon">
            <a:extLst>
              <a:ext uri="{FF2B5EF4-FFF2-40B4-BE49-F238E27FC236}">
                <a16:creationId xmlns:a16="http://schemas.microsoft.com/office/drawing/2014/main" id="{C1B5EE36-8C15-3EB1-181E-0006C6281F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5152" y="2608851"/>
            <a:ext cx="1435887" cy="143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42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12" end="12"/>
                                            </p:txEl>
                                          </p:spTgt>
                                        </p:tgtEl>
                                        <p:attrNameLst>
                                          <p:attrName>style.visibility</p:attrName>
                                        </p:attrNameLst>
                                      </p:cBhvr>
                                      <p:to>
                                        <p:strVal val="visible"/>
                                      </p:to>
                                    </p:set>
                                    <p:animEffect transition="in" filter="fade">
                                      <p:cBhvr>
                                        <p:cTn id="24" dur="500"/>
                                        <p:tgtEl>
                                          <p:spTgt spid="5">
                                            <p:txEl>
                                              <p:pRg st="12" end="12"/>
                                            </p:txEl>
                                          </p:spTgt>
                                        </p:tgtEl>
                                      </p:cBhvr>
                                    </p:animEffect>
                                  </p:childTnLst>
                                </p:cTn>
                              </p:par>
                              <p:par>
                                <p:cTn id="25" presetID="10" presetClass="exit" presetSubtype="0" fill="hold"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5">
                                            <p:txEl>
                                              <p:pRg st="14" end="14"/>
                                            </p:txEl>
                                          </p:spTgt>
                                        </p:tgtEl>
                                        <p:attrNameLst>
                                          <p:attrName>style.visibility</p:attrName>
                                        </p:attrNameLst>
                                      </p:cBhvr>
                                      <p:to>
                                        <p:strVal val="visible"/>
                                      </p:to>
                                    </p:set>
                                    <p:animEffect transition="in" filter="fade">
                                      <p:cBhvr>
                                        <p:cTn id="30" dur="500"/>
                                        <p:tgtEl>
                                          <p:spTgt spid="5">
                                            <p:txEl>
                                              <p:pRg st="14" end="1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animEffect transition="in" filter="fade">
                                      <p:cBhvr>
                                        <p:cTn id="33" dur="500"/>
                                        <p:tgtEl>
                                          <p:spTgt spid="5">
                                            <p:txEl>
                                              <p:pRg st="15" end="1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xit" presetSubtype="0" fill="hold"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466730"/>
          </a:xfrm>
        </p:spPr>
        <p:txBody>
          <a:bodyPr/>
          <a:lstStyle/>
          <a:p>
            <a:r>
              <a:rPr lang="en-GB" sz="4000" dirty="0"/>
              <a:t>Artificial Neural Networks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976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Layers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4079776" y="1710632"/>
          <a:ext cx="3744416" cy="2427415"/>
        </p:xfrm>
        <a:graphic>
          <a:graphicData uri="http://schemas.openxmlformats.org/presentationml/2006/ole">
            <mc:AlternateContent xmlns:mc="http://schemas.openxmlformats.org/markup-compatibility/2006">
              <mc:Choice xmlns:v="urn:schemas-microsoft-com:vml" Requires="v">
                <p:oleObj name="Visio" r:id="rId3" imgW="2581141" imgH="1676155" progId="Visio.Drawing.11">
                  <p:embed/>
                </p:oleObj>
              </mc:Choice>
              <mc:Fallback>
                <p:oleObj name="Visio" r:id="rId3" imgW="2581141" imgH="1676155" progId="Visio.Drawing.11">
                  <p:embed/>
                  <p:pic>
                    <p:nvPicPr>
                      <p:cNvPr id="7" name="Object 6"/>
                      <p:cNvPicPr>
                        <a:picLocks noChangeAspect="1" noChangeArrowheads="1"/>
                      </p:cNvPicPr>
                      <p:nvPr/>
                    </p:nvPicPr>
                    <p:blipFill>
                      <a:blip r:embed="rId4"/>
                      <a:srcRect/>
                      <a:stretch>
                        <a:fillRect/>
                      </a:stretch>
                    </p:blipFill>
                    <p:spPr bwMode="auto">
                      <a:xfrm>
                        <a:off x="4079776" y="1710632"/>
                        <a:ext cx="3744416" cy="2427415"/>
                      </a:xfrm>
                      <a:prstGeom prst="rect">
                        <a:avLst/>
                      </a:prstGeom>
                      <a:noFill/>
                    </p:spPr>
                  </p:pic>
                </p:oleObj>
              </mc:Fallback>
            </mc:AlternateContent>
          </a:graphicData>
        </a:graphic>
      </p:graphicFrame>
      <p:sp>
        <p:nvSpPr>
          <p:cNvPr id="10" name="TextBox 9"/>
          <p:cNvSpPr txBox="1"/>
          <p:nvPr/>
        </p:nvSpPr>
        <p:spPr>
          <a:xfrm>
            <a:off x="720000" y="4581129"/>
            <a:ext cx="10298360"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Input layer </a:t>
            </a:r>
            <a:r>
              <a:rPr kumimoji="0" lang="en-GB" sz="1800" b="0" i="0" u="none" strike="noStrike" kern="1200" cap="none" spc="0" normalizeH="0" baseline="0" noProof="0" dirty="0">
                <a:ln>
                  <a:noFill/>
                </a:ln>
                <a:solidFill>
                  <a:prstClr val="black"/>
                </a:solidFill>
                <a:effectLst/>
                <a:uLnTx/>
                <a:uFillTx/>
                <a:latin typeface="Calibri"/>
                <a:ea typeface="+mn-ea"/>
                <a:cs typeface="+mn-cs"/>
              </a:rPr>
              <a:t>consists of the features (explanatory variables)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The output </a:t>
            </a:r>
            <a:r>
              <a:rPr kumimoji="0" lang="en-GB" sz="1800" b="0" i="0" u="none" strike="noStrike" kern="1200" cap="none" spc="0" normalizeH="0" baseline="0" noProof="0" dirty="0">
                <a:ln>
                  <a:noFill/>
                </a:ln>
                <a:solidFill>
                  <a:prstClr val="black"/>
                </a:solidFill>
                <a:effectLst/>
                <a:uLnTx/>
                <a:uFillTx/>
                <a:latin typeface="Calibri"/>
                <a:ea typeface="+mn-ea"/>
                <a:cs typeface="+mn-cs"/>
              </a:rPr>
              <a:t>layer consists of the target variable (dependent variable, in this context i.e. </a:t>
            </a:r>
            <a:r>
              <a:rPr kumimoji="0" lang="en-GB" sz="1800" b="1" i="0" u="none" strike="noStrike" kern="1200" cap="none" spc="0" normalizeH="0" baseline="0" noProof="0" dirty="0">
                <a:ln>
                  <a:noFill/>
                </a:ln>
                <a:solidFill>
                  <a:prstClr val="black"/>
                </a:solidFill>
                <a:effectLst/>
                <a:uLnTx/>
                <a:uFillTx/>
                <a:latin typeface="Calibri"/>
                <a:ea typeface="+mn-ea"/>
                <a:cs typeface="+mn-cs"/>
              </a:rPr>
              <a:t>the choice</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CC00"/>
                </a:solidFill>
                <a:effectLst/>
                <a:uLnTx/>
                <a:uFillTx/>
                <a:latin typeface="Calibri"/>
                <a:ea typeface="+mn-ea"/>
                <a:cs typeface="+mn-cs"/>
              </a:rPr>
              <a:t>Hidden layer(s)</a:t>
            </a:r>
            <a:r>
              <a:rPr kumimoji="0" lang="en-GB" sz="1800" b="0" i="0" u="none" strike="noStrike" kern="1200" cap="none" spc="0" normalizeH="0" baseline="0" noProof="0" dirty="0">
                <a:ln>
                  <a:noFill/>
                </a:ln>
                <a:solidFill>
                  <a:prstClr val="black"/>
                </a:solidFill>
                <a:effectLst/>
                <a:uLnTx/>
                <a:uFillTx/>
                <a:latin typeface="Calibri"/>
                <a:ea typeface="+mn-ea"/>
                <a:cs typeface="+mn-cs"/>
              </a:rPr>
              <a:t> consists of a finite number of hidden nodes (set by the analyst)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1 hidden layer </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Shallow neural network</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2 or more hidden layers  Deep neural network</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4139240" y="4057328"/>
            <a:ext cx="33969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Feed forward </a:t>
            </a: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MultiLayer</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Perceptron (</a:t>
            </a:r>
            <a:r>
              <a:rPr kumimoji="0" lang="en-GB" sz="1400" b="1" i="0" u="none" strike="noStrike" kern="1200" cap="none" spc="0" normalizeH="0" baseline="0" noProof="0" dirty="0">
                <a:ln>
                  <a:noFill/>
                </a:ln>
                <a:solidFill>
                  <a:prstClr val="white">
                    <a:lumMod val="50000"/>
                  </a:prstClr>
                </a:solidFill>
                <a:effectLst/>
                <a:uLnTx/>
                <a:uFillTx/>
                <a:latin typeface="Calibri"/>
                <a:ea typeface="+mn-ea"/>
                <a:cs typeface="+mn-cs"/>
              </a:rPr>
              <a:t>MLP</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4"/>
          <p:cNvGrpSpPr/>
          <p:nvPr/>
        </p:nvGrpSpPr>
        <p:grpSpPr>
          <a:xfrm>
            <a:off x="5866830" y="1471355"/>
            <a:ext cx="1477515" cy="440476"/>
            <a:chOff x="5866830" y="1471355"/>
            <a:chExt cx="1477515" cy="440476"/>
          </a:xfrm>
        </p:grpSpPr>
        <p:cxnSp>
          <p:nvCxnSpPr>
            <p:cNvPr id="12" name="Straight Arrow Connector 11"/>
            <p:cNvCxnSpPr/>
            <p:nvPr/>
          </p:nvCxnSpPr>
          <p:spPr>
            <a:xfrm flipH="1">
              <a:off x="5866830" y="1663419"/>
              <a:ext cx="458340" cy="248412"/>
            </a:xfrm>
            <a:prstGeom prst="straightConnector1">
              <a:avLst/>
            </a:prstGeom>
            <a:ln w="19050">
              <a:solidFill>
                <a:srgbClr val="33CC33"/>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6325170" y="1471355"/>
              <a:ext cx="10191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CC33"/>
                  </a:solidFill>
                  <a:effectLst/>
                  <a:uLnTx/>
                  <a:uFillTx/>
                  <a:latin typeface="Calibri" panose="020F0502020204030204"/>
                  <a:ea typeface="+mn-ea"/>
                  <a:cs typeface="+mn-cs"/>
                </a:rPr>
                <a:t>Nodes</a:t>
              </a:r>
            </a:p>
          </p:txBody>
        </p:sp>
      </p:grpSp>
      <p:pic>
        <p:nvPicPr>
          <p:cNvPr id="16" name="Picture 15"/>
          <p:cNvPicPr>
            <a:picLocks noChangeAspect="1"/>
          </p:cNvPicPr>
          <p:nvPr/>
        </p:nvPicPr>
        <p:blipFill rotWithShape="1">
          <a:blip r:embed="rId5"/>
          <a:srcRect l="4651" t="39678" r="48270" b="33025"/>
          <a:stretch/>
        </p:blipFill>
        <p:spPr>
          <a:xfrm>
            <a:off x="7981950" y="1851986"/>
            <a:ext cx="3710234" cy="1615113"/>
          </a:xfrm>
          <a:prstGeom prst="rect">
            <a:avLst/>
          </a:prstGeom>
        </p:spPr>
      </p:pic>
      <p:sp>
        <p:nvSpPr>
          <p:cNvPr id="17" name="TextBox 16"/>
          <p:cNvSpPr txBox="1"/>
          <p:nvPr/>
        </p:nvSpPr>
        <p:spPr>
          <a:xfrm>
            <a:off x="8241984" y="1246082"/>
            <a:ext cx="31506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Loosely inspired by the brain</a:t>
            </a:r>
          </a:p>
        </p:txBody>
      </p:sp>
      <p:grpSp>
        <p:nvGrpSpPr>
          <p:cNvPr id="19" name="Group 18"/>
          <p:cNvGrpSpPr/>
          <p:nvPr/>
        </p:nvGrpSpPr>
        <p:grpSpPr>
          <a:xfrm>
            <a:off x="760239" y="1801418"/>
            <a:ext cx="2988928" cy="1122921"/>
            <a:chOff x="760239" y="1801418"/>
            <a:chExt cx="2988928" cy="1122921"/>
          </a:xfrm>
        </p:grpSpPr>
        <p:sp>
          <p:nvSpPr>
            <p:cNvPr id="11" name="TextBox 10"/>
            <p:cNvSpPr txBox="1"/>
            <p:nvPr/>
          </p:nvSpPr>
          <p:spPr>
            <a:xfrm>
              <a:off x="760239" y="1801418"/>
              <a:ext cx="2448272" cy="1122921"/>
            </a:xfrm>
            <a:prstGeom prst="rect">
              <a:avLst/>
            </a:prstGeom>
            <a:noFill/>
            <a:ln>
              <a:noFill/>
            </a:ln>
          </p:spPr>
          <p:txBody>
            <a:bodyPr wrap="square"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Note: ANNs are often graphically depicted as opposed to math formulas</a:t>
              </a:r>
            </a:p>
          </p:txBody>
        </p:sp>
        <p:cxnSp>
          <p:nvCxnSpPr>
            <p:cNvPr id="18" name="Straight Arrow Connector 17"/>
            <p:cNvCxnSpPr>
              <a:stCxn id="11" idx="3"/>
            </p:cNvCxnSpPr>
            <p:nvPr/>
          </p:nvCxnSpPr>
          <p:spPr>
            <a:xfrm>
              <a:off x="3208511" y="2362879"/>
              <a:ext cx="540656" cy="75044"/>
            </a:xfrm>
            <a:prstGeom prst="straightConnector1">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068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Effect transition="in" filter="fade">
                                      <p:cBhvr>
                                        <p:cTn id="25" dur="500"/>
                                        <p:tgtEl>
                                          <p:spTgt spid="1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fade">
                                      <p:cBhvr>
                                        <p:cTn id="28"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Connections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4615968"/>
            <a:ext cx="9505057"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links (black arrows) contain the weights </a:t>
            </a:r>
            <a:r>
              <a:rPr kumimoji="0" lang="en-GB" sz="1800" b="0" i="1" u="none" strike="noStrike" kern="1200" cap="none" spc="0" normalizeH="0" baseline="0" noProof="0" dirty="0">
                <a:ln>
                  <a:noFill/>
                </a:ln>
                <a:solidFill>
                  <a:prstClr val="black"/>
                </a:solidFill>
                <a:effectLst/>
                <a:uLnTx/>
                <a:uFillTx/>
                <a:latin typeface="Calibri"/>
                <a:ea typeface="+mn-ea"/>
                <a:cs typeface="+mn-cs"/>
              </a:rPr>
              <a:t>w</a:t>
            </a:r>
            <a:r>
              <a:rPr kumimoji="0" lang="en-GB" sz="1800" b="0" i="0" u="none" strike="noStrike" kern="1200" cap="none" spc="0" normalizeH="0" baseline="0" noProof="0" dirty="0">
                <a:ln>
                  <a:noFill/>
                </a:ln>
                <a:solidFill>
                  <a:prstClr val="black"/>
                </a:solidFill>
                <a:effectLst/>
                <a:uLnTx/>
                <a:uFillTx/>
                <a:latin typeface="Calibri"/>
                <a:ea typeface="+mn-ea"/>
                <a:cs typeface="+mn-cs"/>
              </a:rPr>
              <a:t> that need to be trained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Fully connected network (common, but not strictly necessary)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Even for this </a:t>
            </a:r>
            <a:r>
              <a:rPr kumimoji="0" lang="en-GB" sz="1800" b="1" i="0" u="none" strike="noStrike" kern="1200" cap="none" spc="0" normalizeH="0" baseline="0" noProof="0" dirty="0">
                <a:ln>
                  <a:noFill/>
                </a:ln>
                <a:solidFill>
                  <a:prstClr val="black"/>
                </a:solidFill>
                <a:effectLst/>
                <a:uLnTx/>
                <a:uFillTx/>
                <a:latin typeface="Calibri"/>
                <a:ea typeface="+mn-ea"/>
                <a:cs typeface="+mn-cs"/>
              </a:rPr>
              <a:t>very simple</a:t>
            </a:r>
            <a:r>
              <a:rPr kumimoji="0" lang="en-GB" sz="1800" b="0" i="0" u="none" strike="noStrike" kern="1200" cap="none" spc="0" normalizeH="0" baseline="0" noProof="0" dirty="0">
                <a:ln>
                  <a:noFill/>
                </a:ln>
                <a:solidFill>
                  <a:prstClr val="black"/>
                </a:solidFill>
                <a:effectLst/>
                <a:uLnTx/>
                <a:uFillTx/>
                <a:latin typeface="Calibri"/>
                <a:ea typeface="+mn-ea"/>
                <a:cs typeface="+mn-cs"/>
              </a:rPr>
              <a:t> network already 3 x 3 + 3 x 2 = 15 weights</a:t>
            </a:r>
            <a:r>
              <a:rPr kumimoji="0" lang="en-GB" sz="1800" b="0" i="0" u="none" strike="noStrike" kern="1200" cap="none" spc="0" normalizeH="0" baseline="30000" noProof="0" dirty="0">
                <a:ln>
                  <a:noFill/>
                </a:ln>
                <a:solidFill>
                  <a:prstClr val="black"/>
                </a:solidFill>
                <a:effectLst/>
                <a:uLnTx/>
                <a:uFillTx/>
                <a:latin typeface="Calibri"/>
                <a:ea typeface="+mn-ea"/>
                <a:cs typeface="+mn-cs"/>
              </a:rPr>
              <a:t>*</a:t>
            </a:r>
          </a:p>
        </p:txBody>
      </p:sp>
      <p:graphicFrame>
        <p:nvGraphicFramePr>
          <p:cNvPr id="14" name="Object 13"/>
          <p:cNvGraphicFramePr>
            <a:graphicFrameLocks noChangeAspect="1"/>
          </p:cNvGraphicFramePr>
          <p:nvPr/>
        </p:nvGraphicFramePr>
        <p:xfrm>
          <a:off x="4079776" y="1710632"/>
          <a:ext cx="3744416" cy="2427415"/>
        </p:xfrm>
        <a:graphic>
          <a:graphicData uri="http://schemas.openxmlformats.org/presentationml/2006/ole">
            <mc:AlternateContent xmlns:mc="http://schemas.openxmlformats.org/markup-compatibility/2006">
              <mc:Choice xmlns:v="urn:schemas-microsoft-com:vml" Requires="v">
                <p:oleObj name="Visio" r:id="rId3" imgW="2587035" imgH="1682913" progId="Visio.Drawing.11">
                  <p:embed/>
                </p:oleObj>
              </mc:Choice>
              <mc:Fallback>
                <p:oleObj name="Visio" r:id="rId3" imgW="2587035" imgH="1682913" progId="Visio.Drawing.11">
                  <p:embed/>
                  <p:pic>
                    <p:nvPicPr>
                      <p:cNvPr id="14"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776" y="1710632"/>
                        <a:ext cx="3744416" cy="2427415"/>
                      </a:xfrm>
                      <a:prstGeom prst="rect">
                        <a:avLst/>
                      </a:prstGeom>
                      <a:noFill/>
                    </p:spPr>
                  </p:pic>
                </p:oleObj>
              </mc:Fallback>
            </mc:AlternateContent>
          </a:graphicData>
        </a:graphic>
      </p:graphicFrame>
      <p:sp>
        <p:nvSpPr>
          <p:cNvPr id="15" name="TextBox 14"/>
          <p:cNvSpPr txBox="1"/>
          <p:nvPr/>
        </p:nvSpPr>
        <p:spPr>
          <a:xfrm>
            <a:off x="4139240" y="4057328"/>
            <a:ext cx="33969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Feed forward </a:t>
            </a: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MultiLayer</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Perceptron (MLP)</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8" name="Group 17"/>
          <p:cNvGrpSpPr/>
          <p:nvPr/>
        </p:nvGrpSpPr>
        <p:grpSpPr>
          <a:xfrm>
            <a:off x="4079776" y="1664039"/>
            <a:ext cx="3240186" cy="2166230"/>
            <a:chOff x="4079776" y="1664039"/>
            <a:chExt cx="3257608" cy="2166230"/>
          </a:xfrm>
        </p:grpSpPr>
        <p:grpSp>
          <p:nvGrpSpPr>
            <p:cNvPr id="13" name="Group 12"/>
            <p:cNvGrpSpPr/>
            <p:nvPr/>
          </p:nvGrpSpPr>
          <p:grpSpPr>
            <a:xfrm>
              <a:off x="4079776" y="1668500"/>
              <a:ext cx="1892400" cy="2161769"/>
              <a:chOff x="4079776" y="1668500"/>
              <a:chExt cx="1892400" cy="2161769"/>
            </a:xfrm>
          </p:grpSpPr>
          <p:sp>
            <p:nvSpPr>
              <p:cNvPr id="12" name="Rectangle 11"/>
              <p:cNvSpPr/>
              <p:nvPr/>
            </p:nvSpPr>
            <p:spPr>
              <a:xfrm>
                <a:off x="4079776" y="1668500"/>
                <a:ext cx="644624" cy="21617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5486400" y="1668500"/>
                <a:ext cx="485776" cy="21617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Rectangle 16"/>
            <p:cNvSpPr/>
            <p:nvPr/>
          </p:nvSpPr>
          <p:spPr>
            <a:xfrm>
              <a:off x="6655295" y="1664039"/>
              <a:ext cx="682089" cy="21617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Oval 7"/>
          <p:cNvSpPr/>
          <p:nvPr/>
        </p:nvSpPr>
        <p:spPr>
          <a:xfrm>
            <a:off x="4583832" y="1700808"/>
            <a:ext cx="1008112" cy="2088232"/>
          </a:xfrm>
          <a:prstGeom prst="ellipse">
            <a:avLst/>
          </a:prstGeom>
          <a:noFill/>
          <a:ln>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20000" y="6289056"/>
            <a:ext cx="2952328" cy="432048"/>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30000" noProof="0" dirty="0">
                <a:ln>
                  <a:noFill/>
                </a:ln>
                <a:solidFill>
                  <a:prstClr val="white">
                    <a:lumMod val="50000"/>
                  </a:prstClr>
                </a:solidFill>
                <a:effectLst/>
                <a:uLnTx/>
                <a:uFillTx/>
                <a:latin typeface="Calibri" panose="020F0502020204030204"/>
                <a:ea typeface="+mn-ea"/>
                <a:cs typeface="+mn-cs"/>
              </a:rPr>
              <a:t>* </a:t>
            </a: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Excluding bias weights</a:t>
            </a:r>
          </a:p>
        </p:txBody>
      </p:sp>
    </p:spTree>
    <p:extLst>
      <p:ext uri="{BB962C8B-B14F-4D97-AF65-F5344CB8AC3E}">
        <p14:creationId xmlns:p14="http://schemas.microsoft.com/office/powerpoint/2010/main" val="32717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500"/>
                                        <p:tgtEl>
                                          <p:spTgt spid="10">
                                            <p:txEl>
                                              <p:pRg st="4" end="4"/>
                                            </p:txEl>
                                          </p:spTgt>
                                        </p:tgtEl>
                                      </p:cBhvr>
                                    </p:animEffec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Nodes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2120203" y="1664805"/>
          <a:ext cx="3744416" cy="2427415"/>
        </p:xfrm>
        <a:graphic>
          <a:graphicData uri="http://schemas.openxmlformats.org/presentationml/2006/ole">
            <mc:AlternateContent xmlns:mc="http://schemas.openxmlformats.org/markup-compatibility/2006">
              <mc:Choice xmlns:v="urn:schemas-microsoft-com:vml" Requires="v">
                <p:oleObj name="Visio" r:id="rId3" imgW="2587035" imgH="1682913" progId="Visio.Drawing.11">
                  <p:embed/>
                </p:oleObj>
              </mc:Choice>
              <mc:Fallback>
                <p:oleObj name="Visio" r:id="rId3" imgW="2587035" imgH="1682913" progId="Visio.Drawing.11">
                  <p:embed/>
                  <p:pic>
                    <p:nvPicPr>
                      <p:cNvPr id="7" name="Object 6"/>
                      <p:cNvPicPr>
                        <a:picLocks noChangeAspect="1" noChangeArrowheads="1"/>
                      </p:cNvPicPr>
                      <p:nvPr/>
                    </p:nvPicPr>
                    <p:blipFill>
                      <a:blip r:embed="rId4"/>
                      <a:srcRect/>
                      <a:stretch>
                        <a:fillRect/>
                      </a:stretch>
                    </p:blipFill>
                    <p:spPr bwMode="auto">
                      <a:xfrm>
                        <a:off x="2120203" y="1664805"/>
                        <a:ext cx="3744416" cy="2427415"/>
                      </a:xfrm>
                      <a:prstGeom prst="rect">
                        <a:avLst/>
                      </a:prstGeom>
                      <a:noFill/>
                    </p:spPr>
                  </p:pic>
                </p:oleObj>
              </mc:Fallback>
            </mc:AlternateContent>
          </a:graphicData>
        </a:graphic>
      </p:graphicFrame>
      <p:pic>
        <p:nvPicPr>
          <p:cNvPr id="513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7968" y="1844825"/>
            <a:ext cx="4289863" cy="1902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20000" y="4097975"/>
            <a:ext cx="9505057"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each </a:t>
            </a:r>
            <a:r>
              <a:rPr kumimoji="0" lang="en-GB" sz="1800" b="0" i="0" u="none" strike="noStrike" kern="1200" cap="none" spc="0" normalizeH="0" baseline="0" noProof="0" dirty="0">
                <a:ln>
                  <a:noFill/>
                </a:ln>
                <a:solidFill>
                  <a:srgbClr val="33CC33"/>
                </a:solidFill>
                <a:effectLst/>
                <a:uLnTx/>
                <a:uFillTx/>
                <a:latin typeface="Calibri"/>
                <a:ea typeface="+mn-ea"/>
                <a:cs typeface="+mn-cs"/>
              </a:rPr>
              <a:t>hidden node</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sum of the inputs is computed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An activation (a.k.a. transfer) function </a:t>
            </a:r>
            <a:r>
              <a:rPr kumimoji="0" lang="en-GB" sz="1800" b="0" i="1" u="none" strike="noStrike" kern="1200" cap="none" spc="0" normalizeH="0" baseline="0" noProof="0" dirty="0">
                <a:ln>
                  <a:noFill/>
                </a:ln>
                <a:solidFill>
                  <a:prstClr val="black"/>
                </a:solidFill>
                <a:effectLst/>
                <a:uLnTx/>
                <a:uFillTx/>
                <a:latin typeface="Calibri"/>
                <a:ea typeface="+mn-ea"/>
                <a:cs typeface="+mn-cs"/>
              </a:rPr>
              <a:t>g</a:t>
            </a:r>
            <a:r>
              <a:rPr kumimoji="0" lang="en-GB" sz="1800" b="0" i="0" u="none" strike="noStrike" kern="1200" cap="none" spc="0" normalizeH="0" baseline="0" noProof="0" dirty="0">
                <a:ln>
                  <a:noFill/>
                </a:ln>
                <a:solidFill>
                  <a:prstClr val="black"/>
                </a:solidFill>
                <a:effectLst/>
                <a:uLnTx/>
                <a:uFillTx/>
                <a:latin typeface="Calibri"/>
                <a:ea typeface="+mn-ea"/>
                <a:cs typeface="+mn-cs"/>
              </a:rPr>
              <a:t> is applied (set by the analyst)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Output is forwarded to the nodes in the next layer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4151784" y="3708322"/>
            <a:ext cx="48965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Feed forward </a:t>
            </a: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MultiLayer</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Perceptron (MLP)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1" name="Object 10"/>
          <p:cNvGraphicFramePr>
            <a:graphicFrameLocks noChangeAspect="1"/>
          </p:cNvGraphicFramePr>
          <p:nvPr/>
        </p:nvGraphicFramePr>
        <p:xfrm>
          <a:off x="5173667" y="4646613"/>
          <a:ext cx="1169987" cy="582612"/>
        </p:xfrm>
        <a:graphic>
          <a:graphicData uri="http://schemas.openxmlformats.org/presentationml/2006/ole">
            <mc:AlternateContent xmlns:mc="http://schemas.openxmlformats.org/markup-compatibility/2006">
              <mc:Choice xmlns:v="urn:schemas-microsoft-com:vml" Requires="v">
                <p:oleObj name="Equation" r:id="rId6" imgW="812520" imgH="342720" progId="Equation.DSMT4">
                  <p:embed/>
                </p:oleObj>
              </mc:Choice>
              <mc:Fallback>
                <p:oleObj name="Equation" r:id="rId6" imgW="812520" imgH="342720" progId="Equation.DSMT4">
                  <p:embed/>
                  <p:pic>
                    <p:nvPicPr>
                      <p:cNvPr id="11" name="Object 10"/>
                      <p:cNvPicPr/>
                      <p:nvPr/>
                    </p:nvPicPr>
                    <p:blipFill>
                      <a:blip r:embed="rId7"/>
                      <a:stretch>
                        <a:fillRect/>
                      </a:stretch>
                    </p:blipFill>
                    <p:spPr>
                      <a:xfrm>
                        <a:off x="5173667" y="4646613"/>
                        <a:ext cx="1169987" cy="582612"/>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8291516" y="5157788"/>
          <a:ext cx="1003300" cy="474662"/>
        </p:xfrm>
        <a:graphic>
          <a:graphicData uri="http://schemas.openxmlformats.org/presentationml/2006/ole">
            <mc:AlternateContent xmlns:mc="http://schemas.openxmlformats.org/markup-compatibility/2006">
              <mc:Choice xmlns:v="urn:schemas-microsoft-com:vml" Requires="v">
                <p:oleObj name="Equation" r:id="rId8" imgW="698400" imgH="279360" progId="Equation.DSMT4">
                  <p:embed/>
                </p:oleObj>
              </mc:Choice>
              <mc:Fallback>
                <p:oleObj name="Equation" r:id="rId8" imgW="698400" imgH="279360" progId="Equation.DSMT4">
                  <p:embed/>
                  <p:pic>
                    <p:nvPicPr>
                      <p:cNvPr id="12" name="Object 11"/>
                      <p:cNvPicPr>
                        <a:picLocks noChangeAspect="1" noChangeArrowheads="1"/>
                      </p:cNvPicPr>
                      <p:nvPr/>
                    </p:nvPicPr>
                    <p:blipFill>
                      <a:blip r:embed="rId9"/>
                      <a:srcRect/>
                      <a:stretch>
                        <a:fillRect/>
                      </a:stretch>
                    </p:blipFill>
                    <p:spPr bwMode="auto">
                      <a:xfrm>
                        <a:off x="8291516" y="5157788"/>
                        <a:ext cx="10033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Group 13"/>
          <p:cNvGrpSpPr/>
          <p:nvPr/>
        </p:nvGrpSpPr>
        <p:grpSpPr>
          <a:xfrm>
            <a:off x="3912300" y="1424830"/>
            <a:ext cx="3345751" cy="440476"/>
            <a:chOff x="5866830" y="1471355"/>
            <a:chExt cx="3345751" cy="440476"/>
          </a:xfrm>
        </p:grpSpPr>
        <p:cxnSp>
          <p:nvCxnSpPr>
            <p:cNvPr id="15" name="Straight Arrow Connector 14"/>
            <p:cNvCxnSpPr/>
            <p:nvPr/>
          </p:nvCxnSpPr>
          <p:spPr>
            <a:xfrm flipH="1">
              <a:off x="5866830" y="1663419"/>
              <a:ext cx="458340" cy="248412"/>
            </a:xfrm>
            <a:prstGeom prst="straightConnector1">
              <a:avLst/>
            </a:prstGeom>
            <a:ln w="19050">
              <a:solidFill>
                <a:srgbClr val="33CC33"/>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6325170" y="1471355"/>
              <a:ext cx="28874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CC33"/>
                  </a:solidFill>
                  <a:effectLst/>
                  <a:uLnTx/>
                  <a:uFillTx/>
                  <a:latin typeface="Calibri" panose="020F0502020204030204"/>
                  <a:ea typeface="+mn-ea"/>
                  <a:cs typeface="+mn-cs"/>
                </a:rPr>
                <a:t>Hidden node (a.k.a. neuron)</a:t>
              </a:r>
            </a:p>
          </p:txBody>
        </p:sp>
      </p:grpSp>
      <p:sp>
        <p:nvSpPr>
          <p:cNvPr id="13" name="Rectangle 12"/>
          <p:cNvSpPr/>
          <p:nvPr/>
        </p:nvSpPr>
        <p:spPr>
          <a:xfrm>
            <a:off x="7589520" y="1865306"/>
            <a:ext cx="667789" cy="2043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8267494" y="1843240"/>
            <a:ext cx="1724901" cy="2043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5864619" y="1863887"/>
            <a:ext cx="1724901" cy="177329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p:cNvGrpSpPr/>
          <p:nvPr/>
        </p:nvGrpSpPr>
        <p:grpSpPr>
          <a:xfrm>
            <a:off x="5173667" y="4482703"/>
            <a:ext cx="1162844" cy="746522"/>
            <a:chOff x="6088064" y="4482703"/>
            <a:chExt cx="1162844" cy="746522"/>
          </a:xfrm>
        </p:grpSpPr>
        <p:sp>
          <p:nvSpPr>
            <p:cNvPr id="22" name="Rectangle 21"/>
            <p:cNvSpPr/>
            <p:nvPr/>
          </p:nvSpPr>
          <p:spPr>
            <a:xfrm>
              <a:off x="6088064" y="4482703"/>
              <a:ext cx="731836" cy="7072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7050882" y="4586287"/>
              <a:ext cx="200026" cy="6429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Rectangular Callout 23"/>
          <p:cNvSpPr/>
          <p:nvPr/>
        </p:nvSpPr>
        <p:spPr>
          <a:xfrm>
            <a:off x="7228884" y="4481874"/>
            <a:ext cx="3348039" cy="481088"/>
          </a:xfrm>
          <a:prstGeom prst="wedgeRectCallout">
            <a:avLst>
              <a:gd name="adj1" fmla="val -75160"/>
              <a:gd name="adj2" fmla="val 36092"/>
            </a:avLst>
          </a:prstGeom>
          <a:noFill/>
          <a:ln>
            <a:solidFill>
              <a:srgbClr val="48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err="1">
                <a:ln>
                  <a:noFill/>
                </a:ln>
                <a:solidFill>
                  <a:srgbClr val="4886B3"/>
                </a:solidFill>
                <a:effectLst/>
                <a:uLnTx/>
                <a:uFillTx/>
                <a:latin typeface="Calibri" panose="020F0502020204030204"/>
                <a:ea typeface="+mn-ea"/>
                <a:cs typeface="+mn-cs"/>
              </a:rPr>
              <a:t>w</a:t>
            </a:r>
            <a:r>
              <a:rPr kumimoji="0" lang="en-GB" sz="1800" b="1" i="1" u="none" strike="noStrike" kern="1200" cap="none" spc="0" normalizeH="0" baseline="-25000" noProof="0" dirty="0" err="1">
                <a:ln>
                  <a:noFill/>
                </a:ln>
                <a:solidFill>
                  <a:srgbClr val="4886B3"/>
                </a:solidFill>
                <a:effectLst/>
                <a:uLnTx/>
                <a:uFillTx/>
                <a:latin typeface="Calibri" panose="020F0502020204030204"/>
                <a:ea typeface="+mn-ea"/>
                <a:cs typeface="+mn-cs"/>
              </a:rPr>
              <a:t>ji</a:t>
            </a:r>
            <a:r>
              <a:rPr kumimoji="0" lang="en-GB" sz="1800" b="1" i="1" u="none" strike="noStrike" kern="1200" cap="none" spc="0" normalizeH="0" baseline="0" noProof="0" dirty="0">
                <a:ln>
                  <a:noFill/>
                </a:ln>
                <a:solidFill>
                  <a:srgbClr val="4886B3"/>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srgbClr val="4886B3"/>
                </a:solidFill>
                <a:effectLst/>
                <a:uLnTx/>
                <a:uFillTx/>
                <a:latin typeface="Calibri" panose="020F0502020204030204"/>
                <a:ea typeface="+mn-ea"/>
                <a:cs typeface="+mn-cs"/>
              </a:rPr>
              <a:t>are the trainable weights</a:t>
            </a:r>
          </a:p>
        </p:txBody>
      </p:sp>
    </p:spTree>
    <p:extLst>
      <p:ext uri="{BB962C8B-B14F-4D97-AF65-F5344CB8AC3E}">
        <p14:creationId xmlns:p14="http://schemas.microsoft.com/office/powerpoint/2010/main" val="30763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133"/>
                                        </p:tgtEl>
                                        <p:attrNameLst>
                                          <p:attrName>style.visibility</p:attrName>
                                        </p:attrNameLst>
                                      </p:cBhvr>
                                      <p:to>
                                        <p:strVal val="visible"/>
                                      </p:to>
                                    </p:set>
                                    <p:animEffect transition="in" filter="fade">
                                      <p:cBhvr>
                                        <p:cTn id="16" dur="500"/>
                                        <p:tgtEl>
                                          <p:spTgt spid="51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animEffect transition="in" filter="fade">
                                      <p:cBhvr>
                                        <p:cTn id="29" dur="500"/>
                                        <p:tgtEl>
                                          <p:spTgt spid="10">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xit" presetSubtype="0" fill="hold" grpId="0"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xit" presetSubtype="0" fill="hold"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xEl>
                                              <p:pRg st="6" end="6"/>
                                            </p:txEl>
                                          </p:spTgt>
                                        </p:tgtEl>
                                        <p:attrNameLst>
                                          <p:attrName>style.visibility</p:attrName>
                                        </p:attrNameLst>
                                      </p:cBhvr>
                                      <p:to>
                                        <p:strVal val="visible"/>
                                      </p:to>
                                    </p:set>
                                    <p:animEffect transition="in" filter="fade">
                                      <p:cBhvr>
                                        <p:cTn id="49" dur="500"/>
                                        <p:tgtEl>
                                          <p:spTgt spid="10">
                                            <p:txEl>
                                              <p:pRg st="6" end="6"/>
                                            </p:txEl>
                                          </p:spTgt>
                                        </p:tgtEl>
                                      </p:cBhvr>
                                    </p:animEffect>
                                  </p:childTnLst>
                                </p:cTn>
                              </p:par>
                              <p:par>
                                <p:cTn id="50" presetID="10" presetClass="exit" presetSubtype="0" fill="hold" grpId="0"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ntr" presetSubtype="0" fill="hold" grpId="1"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20" grpId="0" animBg="1"/>
      <p:bldP spid="24" grpId="0" animBg="1"/>
      <p:bldP spid="2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243407"/>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Activation functions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a:xfrm>
            <a:off x="10308566" y="6356350"/>
            <a:ext cx="119907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173361" y="1800200"/>
            <a:ext cx="5176722" cy="4941168"/>
          </a:xfrm>
          <a:prstGeom prst="rect">
            <a:avLst/>
          </a:prstGeom>
        </p:spPr>
      </p:pic>
      <p:sp>
        <p:nvSpPr>
          <p:cNvPr id="14" name="TextBox 13"/>
          <p:cNvSpPr txBox="1"/>
          <p:nvPr/>
        </p:nvSpPr>
        <p:spPr>
          <a:xfrm>
            <a:off x="211851" y="6433592"/>
            <a:ext cx="19077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Source: Wikipedia</a:t>
            </a:r>
            <a:endParaRPr kumimoji="0" lang="nl-NL"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5213C4E4-BE6B-F24C-218B-564B8D256188}"/>
              </a:ext>
            </a:extLst>
          </p:cNvPr>
          <p:cNvSpPr txBox="1"/>
          <p:nvPr/>
        </p:nvSpPr>
        <p:spPr>
          <a:xfrm>
            <a:off x="7511143" y="1800200"/>
            <a:ext cx="4488024" cy="4469971"/>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For choice modelling applications, the most commonly used activation functions are: </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tanh (hyperbolic tangent)</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ReLu</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(Rectified Linear Unit)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Why these functions?</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They introduce nonlinearity while keeping computation efficient</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ReLu</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is especially popular for deeper networks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Effect on model performance</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In most cases, the choice of activation function has limited influence on the predictive performance</a:t>
            </a:r>
          </a:p>
        </p:txBody>
      </p:sp>
    </p:spTree>
    <p:extLst>
      <p:ext uri="{BB962C8B-B14F-4D97-AF65-F5344CB8AC3E}">
        <p14:creationId xmlns:p14="http://schemas.microsoft.com/office/powerpoint/2010/main" val="1239746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Bias nodes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2124075" y="1662114"/>
          <a:ext cx="3735388" cy="3451225"/>
        </p:xfrm>
        <a:graphic>
          <a:graphicData uri="http://schemas.openxmlformats.org/presentationml/2006/ole">
            <mc:AlternateContent xmlns:mc="http://schemas.openxmlformats.org/markup-compatibility/2006">
              <mc:Choice xmlns:v="urn:schemas-microsoft-com:vml" Requires="v">
                <p:oleObj name="Visio" r:id="rId3" imgW="2581141" imgH="2390685" progId="Visio.Drawing.11">
                  <p:embed/>
                </p:oleObj>
              </mc:Choice>
              <mc:Fallback>
                <p:oleObj name="Visio" r:id="rId3" imgW="2581141" imgH="2390685" progId="Visio.Drawing.11">
                  <p:embed/>
                  <p:pic>
                    <p:nvPicPr>
                      <p:cNvPr id="7" name="Object 6"/>
                      <p:cNvPicPr>
                        <a:picLocks noChangeAspect="1" noChangeArrowheads="1"/>
                      </p:cNvPicPr>
                      <p:nvPr/>
                    </p:nvPicPr>
                    <p:blipFill>
                      <a:blip r:embed="rId4"/>
                      <a:srcRect/>
                      <a:stretch>
                        <a:fillRect/>
                      </a:stretch>
                    </p:blipFill>
                    <p:spPr bwMode="auto">
                      <a:xfrm>
                        <a:off x="2124075" y="1662114"/>
                        <a:ext cx="3735388" cy="3451225"/>
                      </a:xfrm>
                      <a:prstGeom prst="rect">
                        <a:avLst/>
                      </a:prstGeom>
                      <a:noFill/>
                    </p:spPr>
                  </p:pic>
                </p:oleObj>
              </mc:Fallback>
            </mc:AlternateContent>
          </a:graphicData>
        </a:graphic>
      </p:graphicFrame>
      <p:sp>
        <p:nvSpPr>
          <p:cNvPr id="10" name="TextBox 9"/>
          <p:cNvSpPr txBox="1"/>
          <p:nvPr/>
        </p:nvSpPr>
        <p:spPr>
          <a:xfrm>
            <a:off x="720000" y="4962410"/>
            <a:ext cx="10726985"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bias nodes ensure input, even if input space is 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weights associated with the bias nodes on the output layer can be conceived as </a:t>
            </a:r>
            <a:r>
              <a:rPr kumimoji="0" lang="en-GB" sz="1800" b="1" i="0" u="none" strike="noStrike" kern="1200" cap="none" spc="0" normalizeH="0" baseline="0" noProof="0" dirty="0">
                <a:ln>
                  <a:noFill/>
                </a:ln>
                <a:solidFill>
                  <a:prstClr val="black"/>
                </a:solidFill>
                <a:effectLst/>
                <a:uLnTx/>
                <a:uFillTx/>
                <a:latin typeface="Calibri"/>
                <a:ea typeface="+mn-ea"/>
                <a:cs typeface="+mn-cs"/>
              </a:rPr>
              <a:t>intercept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Bias nodes have nothing to do with “bias”; in fact, they can be conceived as ASCs</a:t>
            </a:r>
          </a:p>
        </p:txBody>
      </p:sp>
      <p:sp>
        <p:nvSpPr>
          <p:cNvPr id="8" name="TextBox 7"/>
          <p:cNvSpPr txBox="1"/>
          <p:nvPr/>
        </p:nvSpPr>
        <p:spPr>
          <a:xfrm>
            <a:off x="5859463" y="4248624"/>
            <a:ext cx="4989065" cy="432048"/>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Bias nodes are often not depicted in graphical representations of neural networks </a:t>
            </a:r>
          </a:p>
        </p:txBody>
      </p:sp>
      <p:cxnSp>
        <p:nvCxnSpPr>
          <p:cNvPr id="12" name="Straight Arrow Connector 11"/>
          <p:cNvCxnSpPr/>
          <p:nvPr/>
        </p:nvCxnSpPr>
        <p:spPr>
          <a:xfrm flipH="1">
            <a:off x="4223792" y="4437112"/>
            <a:ext cx="1635671" cy="0"/>
          </a:xfrm>
          <a:prstGeom prst="straightConnector1">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675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209700"/>
            <a:ext cx="950505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Output layer function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Binary class classification: 	Logistic</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Multiclass classification: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Softmax</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p:cNvGrpSpPr/>
          <p:nvPr/>
        </p:nvGrpSpPr>
        <p:grpSpPr>
          <a:xfrm>
            <a:off x="3467514" y="2237721"/>
            <a:ext cx="6604942" cy="504056"/>
            <a:chOff x="3203848" y="2780928"/>
            <a:chExt cx="6604942" cy="504056"/>
          </a:xfrm>
        </p:grpSpPr>
        <p:sp>
          <p:nvSpPr>
            <p:cNvPr id="7" name="Oval 6"/>
            <p:cNvSpPr/>
            <p:nvPr/>
          </p:nvSpPr>
          <p:spPr>
            <a:xfrm>
              <a:off x="3203848" y="2780928"/>
              <a:ext cx="936104" cy="5040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4231754" y="2846089"/>
              <a:ext cx="5577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a.k.a. </a:t>
              </a:r>
              <a:r>
                <a:rPr kumimoji="0" lang="en-GB" sz="1800" b="1" i="0" u="none" strike="noStrike" kern="1200" cap="none" spc="0" normalizeH="0" baseline="0" noProof="0" dirty="0">
                  <a:ln>
                    <a:noFill/>
                  </a:ln>
                  <a:solidFill>
                    <a:srgbClr val="24B5B3"/>
                  </a:solidFill>
                  <a:effectLst/>
                  <a:uLnTx/>
                  <a:uFillTx/>
                  <a:latin typeface="Calibri"/>
                  <a:ea typeface="+mn-ea"/>
                  <a:cs typeface="+mn-cs"/>
                </a:rPr>
                <a:t>Multinomial Logit </a:t>
              </a:r>
              <a:r>
                <a:rPr kumimoji="0" lang="en-GB" sz="1800" b="0" i="0" u="none" strike="noStrike" kern="1200" cap="none" spc="0" normalizeH="0" baseline="0" noProof="0" dirty="0">
                  <a:ln>
                    <a:noFill/>
                  </a:ln>
                  <a:solidFill>
                    <a:srgbClr val="24B5B3"/>
                  </a:solidFill>
                  <a:effectLst/>
                  <a:uLnTx/>
                  <a:uFillTx/>
                  <a:latin typeface="Calibri"/>
                  <a:ea typeface="+mn-ea"/>
                  <a:cs typeface="+mn-cs"/>
                </a:rPr>
                <a:t>function choice modelling</a:t>
              </a:r>
              <a:endParaRPr kumimoji="0" lang="nl-NL" sz="1800" b="0" i="0" u="none" strike="noStrike" kern="1200" cap="none" spc="0" normalizeH="0" baseline="0" noProof="0" dirty="0">
                <a:ln>
                  <a:noFill/>
                </a:ln>
                <a:solidFill>
                  <a:srgbClr val="24B5B3"/>
                </a:solidFill>
                <a:effectLst/>
                <a:uLnTx/>
                <a:uFillTx/>
                <a:latin typeface="Calibri"/>
                <a:ea typeface="+mn-ea"/>
                <a:cs typeface="+mn-cs"/>
              </a:endParaRPr>
            </a:p>
          </p:txBody>
        </p:sp>
      </p:grpSp>
      <p:grpSp>
        <p:nvGrpSpPr>
          <p:cNvPr id="14" name="Group 13"/>
          <p:cNvGrpSpPr/>
          <p:nvPr/>
        </p:nvGrpSpPr>
        <p:grpSpPr>
          <a:xfrm>
            <a:off x="3467514" y="1661658"/>
            <a:ext cx="5834782" cy="504056"/>
            <a:chOff x="3203848" y="2780928"/>
            <a:chExt cx="5834782" cy="504056"/>
          </a:xfrm>
        </p:grpSpPr>
        <p:sp>
          <p:nvSpPr>
            <p:cNvPr id="15" name="Oval 14"/>
            <p:cNvSpPr/>
            <p:nvPr/>
          </p:nvSpPr>
          <p:spPr>
            <a:xfrm>
              <a:off x="3203848" y="2780928"/>
              <a:ext cx="936104" cy="5040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p:cNvSpPr txBox="1"/>
            <p:nvPr/>
          </p:nvSpPr>
          <p:spPr>
            <a:xfrm>
              <a:off x="4228727" y="2848290"/>
              <a:ext cx="480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a.k.a. </a:t>
              </a:r>
              <a:r>
                <a:rPr kumimoji="0" lang="en-GB" sz="1800" b="1" i="0" u="none" strike="noStrike" kern="1200" cap="none" spc="0" normalizeH="0" baseline="0" noProof="0" dirty="0">
                  <a:ln>
                    <a:noFill/>
                  </a:ln>
                  <a:solidFill>
                    <a:srgbClr val="24B5B3"/>
                  </a:solidFill>
                  <a:effectLst/>
                  <a:uLnTx/>
                  <a:uFillTx/>
                  <a:latin typeface="Calibri"/>
                  <a:ea typeface="+mn-ea"/>
                  <a:cs typeface="+mn-cs"/>
                </a:rPr>
                <a:t>Binary Logit </a:t>
              </a:r>
              <a:r>
                <a:rPr kumimoji="0" lang="en-GB" sz="1800" b="0" i="0" u="none" strike="noStrike" kern="1200" cap="none" spc="0" normalizeH="0" baseline="0" noProof="0" dirty="0">
                  <a:ln>
                    <a:noFill/>
                  </a:ln>
                  <a:solidFill>
                    <a:srgbClr val="24B5B3"/>
                  </a:solidFill>
                  <a:effectLst/>
                  <a:uLnTx/>
                  <a:uFillTx/>
                  <a:latin typeface="Calibri"/>
                  <a:ea typeface="+mn-ea"/>
                  <a:cs typeface="+mn-cs"/>
                </a:rPr>
                <a:t>function in choice modelling</a:t>
              </a:r>
              <a:endParaRPr kumimoji="0" lang="nl-NL" sz="1800" b="0" i="0" u="none" strike="noStrike" kern="1200" cap="none" spc="0" normalizeH="0" baseline="0" noProof="0" dirty="0">
                <a:ln>
                  <a:noFill/>
                </a:ln>
                <a:solidFill>
                  <a:srgbClr val="24B5B3"/>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2701595C-EF95-BEC3-0067-FC133A2E6D53}"/>
              </a:ext>
            </a:extLst>
          </p:cNvPr>
          <p:cNvPicPr>
            <a:picLocks noChangeAspect="1"/>
          </p:cNvPicPr>
          <p:nvPr/>
        </p:nvPicPr>
        <p:blipFill>
          <a:blip r:embed="rId3"/>
          <a:stretch>
            <a:fillRect/>
          </a:stretch>
        </p:blipFill>
        <p:spPr>
          <a:xfrm>
            <a:off x="3209966" y="2748580"/>
            <a:ext cx="4485479" cy="3887414"/>
          </a:xfrm>
          <a:prstGeom prst="rect">
            <a:avLst/>
          </a:prstGeom>
        </p:spPr>
      </p:pic>
      <p:sp>
        <p:nvSpPr>
          <p:cNvPr id="20" name="TextBox 19"/>
          <p:cNvSpPr txBox="1"/>
          <p:nvPr/>
        </p:nvSpPr>
        <p:spPr>
          <a:xfrm>
            <a:off x="3122627" y="6490466"/>
            <a:ext cx="48965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Softmax</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function</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1" name="Picture 2" descr="Image result for understand icon">
            <a:extLst>
              <a:ext uri="{FF2B5EF4-FFF2-40B4-BE49-F238E27FC236}">
                <a16:creationId xmlns:a16="http://schemas.microsoft.com/office/drawing/2014/main" id="{29CB5343-F46E-893D-19FE-76AF84EF8F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90338" y="1447770"/>
            <a:ext cx="1435887" cy="143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09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63756"/>
            <a:ext cx="1060415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Loss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loss function measures the (global) performance of the model given the data. It quantifies the error between predicted values and expected values in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single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real number.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When working with choice data, we use (always) the </a:t>
            </a:r>
            <a:r>
              <a:rPr kumimoji="0" lang="en-GB" sz="1800" b="1" i="0" u="none" strike="noStrike" kern="1200" cap="none" spc="0" normalizeH="0" baseline="0" noProof="0" dirty="0">
                <a:ln>
                  <a:noFill/>
                </a:ln>
                <a:solidFill>
                  <a:prstClr val="black"/>
                </a:solidFill>
                <a:effectLst/>
                <a:uLnTx/>
                <a:uFillTx/>
                <a:latin typeface="Calibri"/>
                <a:ea typeface="+mn-ea"/>
                <a:cs typeface="+mn-cs"/>
              </a:rPr>
              <a:t>cross-entropy</a:t>
            </a:r>
            <a:r>
              <a:rPr kumimoji="0" lang="en-GB" sz="1800" b="0" i="0" u="none" strike="noStrike" kern="1200" cap="none" spc="0" normalizeH="0" baseline="0" noProof="0" dirty="0">
                <a:ln>
                  <a:noFill/>
                </a:ln>
                <a:solidFill>
                  <a:prstClr val="black"/>
                </a:solidFill>
                <a:effectLst/>
                <a:uLnTx/>
                <a:uFillTx/>
                <a:latin typeface="Calibri"/>
                <a:ea typeface="+mn-ea"/>
                <a:cs typeface="+mn-cs"/>
              </a:rPr>
              <a:t> (CE) </a:t>
            </a:r>
            <a:r>
              <a:rPr kumimoji="0" lang="en-GB" sz="1800" b="1" i="0" u="none" strike="noStrike" kern="1200" cap="none" spc="0" normalizeH="0" baseline="0" noProof="0" dirty="0">
                <a:ln>
                  <a:noFill/>
                </a:ln>
                <a:solidFill>
                  <a:prstClr val="black"/>
                </a:solidFill>
                <a:effectLst/>
                <a:uLnTx/>
                <a:uFillTx/>
                <a:latin typeface="Calibri"/>
                <a:ea typeface="+mn-ea"/>
                <a:cs typeface="+mn-cs"/>
              </a:rPr>
              <a:t>loss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6" name="Object 15">
            <a:extLst>
              <a:ext uri="{FF2B5EF4-FFF2-40B4-BE49-F238E27FC236}">
                <a16:creationId xmlns:a16="http://schemas.microsoft.com/office/drawing/2014/main" id="{132A6B56-D32F-E3FB-2B38-446FBD0E1A61}"/>
              </a:ext>
            </a:extLst>
          </p:cNvPr>
          <p:cNvGraphicFramePr>
            <a:graphicFrameLocks noChangeAspect="1"/>
          </p:cNvGraphicFramePr>
          <p:nvPr/>
        </p:nvGraphicFramePr>
        <p:xfrm>
          <a:off x="5589162" y="3273748"/>
          <a:ext cx="6281958" cy="1397840"/>
        </p:xfrm>
        <a:graphic>
          <a:graphicData uri="http://schemas.openxmlformats.org/presentationml/2006/ole">
            <mc:AlternateContent xmlns:mc="http://schemas.openxmlformats.org/markup-compatibility/2006">
              <mc:Choice xmlns:v="urn:schemas-microsoft-com:vml" Requires="v">
                <p:oleObj name="Equation" r:id="rId3" imgW="3797280" imgH="825480" progId="Equation.DSMT4">
                  <p:embed/>
                </p:oleObj>
              </mc:Choice>
              <mc:Fallback>
                <p:oleObj name="Equation" r:id="rId3" imgW="3797280" imgH="825480" progId="Equation.DSMT4">
                  <p:embed/>
                  <p:pic>
                    <p:nvPicPr>
                      <p:cNvPr id="16" name="Object 15">
                        <a:extLst>
                          <a:ext uri="{FF2B5EF4-FFF2-40B4-BE49-F238E27FC236}">
                            <a16:creationId xmlns:a16="http://schemas.microsoft.com/office/drawing/2014/main" id="{132A6B56-D32F-E3FB-2B38-446FBD0E1A61}"/>
                          </a:ext>
                        </a:extLst>
                      </p:cNvPr>
                      <p:cNvPicPr/>
                      <p:nvPr/>
                    </p:nvPicPr>
                    <p:blipFill>
                      <a:blip r:embed="rId4"/>
                      <a:stretch>
                        <a:fillRect/>
                      </a:stretch>
                    </p:blipFill>
                    <p:spPr>
                      <a:xfrm>
                        <a:off x="5589162" y="3273748"/>
                        <a:ext cx="6281958" cy="139784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B7476F-9835-5D1F-46E2-E2C500C26B02}"/>
                  </a:ext>
                </a:extLst>
              </p:cNvPr>
              <p:cNvSpPr txBox="1"/>
              <p:nvPr/>
            </p:nvSpPr>
            <p:spPr>
              <a:xfrm>
                <a:off x="1831974" y="3378700"/>
                <a:ext cx="3757188" cy="1104415"/>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𝐶𝐸</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up/>
                        <m:e>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up/>
                            <m:e>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𝑛𝑗</m:t>
                                  </m:r>
                                </m:sub>
                              </m:sSub>
                              <m:func>
                                <m:func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log</m:t>
                                  </m:r>
                                </m:fName>
                                <m:e>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𝑛𝑗</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b>
                                  </m:sSub>
                                </m:e>
                              </m:func>
                            </m:e>
                          </m:nary>
                        </m:e>
                      </m:nary>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17" name="TextBox 16">
                <a:extLst>
                  <a:ext uri="{FF2B5EF4-FFF2-40B4-BE49-F238E27FC236}">
                    <a16:creationId xmlns:a16="http://schemas.microsoft.com/office/drawing/2014/main" id="{60B7476F-9835-5D1F-46E2-E2C500C26B02}"/>
                  </a:ext>
                </a:extLst>
              </p:cNvPr>
              <p:cNvSpPr txBox="1">
                <a:spLocks noRot="1" noChangeAspect="1" noMove="1" noResize="1" noEditPoints="1" noAdjustHandles="1" noChangeArrowheads="1" noChangeShapeType="1" noTextEdit="1"/>
              </p:cNvSpPr>
              <p:nvPr/>
            </p:nvSpPr>
            <p:spPr>
              <a:xfrm>
                <a:off x="1831974" y="3378700"/>
                <a:ext cx="3757188" cy="1104415"/>
              </a:xfrm>
              <a:prstGeom prst="rect">
                <a:avLst/>
              </a:prstGeom>
              <a:blipFill>
                <a:blip r:embed="rId5"/>
                <a:stretch>
                  <a:fillRect t="-81818" b="-121591"/>
                </a:stretch>
              </a:blipFill>
            </p:spPr>
            <p:txBody>
              <a:bodyPr/>
              <a:lstStyle/>
              <a:p>
                <a:r>
                  <a:rPr lang="en-GB">
                    <a:noFill/>
                  </a:rPr>
                  <a:t> </a:t>
                </a:r>
              </a:p>
            </p:txBody>
          </p:sp>
        </mc:Fallback>
      </mc:AlternateContent>
      <p:grpSp>
        <p:nvGrpSpPr>
          <p:cNvPr id="8" name="Group 7">
            <a:extLst>
              <a:ext uri="{FF2B5EF4-FFF2-40B4-BE49-F238E27FC236}">
                <a16:creationId xmlns:a16="http://schemas.microsoft.com/office/drawing/2014/main" id="{488C7BAE-4BDA-2768-5716-58A217721300}"/>
              </a:ext>
            </a:extLst>
          </p:cNvPr>
          <p:cNvGrpSpPr/>
          <p:nvPr/>
        </p:nvGrpSpPr>
        <p:grpSpPr>
          <a:xfrm>
            <a:off x="396088" y="5103025"/>
            <a:ext cx="11418683" cy="1435887"/>
            <a:chOff x="396088" y="5103025"/>
            <a:chExt cx="11418683" cy="1435887"/>
          </a:xfrm>
        </p:grpSpPr>
        <p:sp>
          <p:nvSpPr>
            <p:cNvPr id="18" name="TextBox 17">
              <a:extLst>
                <a:ext uri="{FF2B5EF4-FFF2-40B4-BE49-F238E27FC236}">
                  <a16:creationId xmlns:a16="http://schemas.microsoft.com/office/drawing/2014/main" id="{E4BA625A-F9F2-7333-C070-139B7C3100AB}"/>
                </a:ext>
              </a:extLst>
            </p:cNvPr>
            <p:cNvSpPr txBox="1"/>
            <p:nvPr/>
          </p:nvSpPr>
          <p:spPr>
            <a:xfrm>
              <a:off x="1831974" y="5343855"/>
              <a:ext cx="9982797" cy="1195057"/>
            </a:xfrm>
            <a:prstGeom prst="rect">
              <a:avLst/>
            </a:prstGeom>
            <a:noFill/>
          </p:spPr>
          <p:txBody>
            <a:bodyPr wrap="square" rtlCol="0">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Minimisation of the cross-entropy is </a:t>
              </a:r>
              <a:r>
                <a:rPr kumimoji="0" lang="en-GB" sz="1800" b="1" i="0" u="sng" strike="noStrike" kern="1200" cap="none" spc="0" normalizeH="0" baseline="0" noProof="0" dirty="0">
                  <a:ln>
                    <a:noFill/>
                  </a:ln>
                  <a:solidFill>
                    <a:srgbClr val="24B5B3"/>
                  </a:solidFill>
                  <a:effectLst/>
                  <a:uLnTx/>
                  <a:uFillTx/>
                  <a:latin typeface="Calibri"/>
                  <a:ea typeface="+mn-ea"/>
                  <a:cs typeface="+mn-cs"/>
                </a:rPr>
                <a:t>equivalent</a:t>
              </a:r>
              <a:r>
                <a:rPr kumimoji="0" lang="en-GB" sz="1800" b="0" i="0" u="none" strike="noStrike" kern="1200" cap="none" spc="0" normalizeH="0" baseline="0" noProof="0" dirty="0">
                  <a:ln>
                    <a:noFill/>
                  </a:ln>
                  <a:solidFill>
                    <a:srgbClr val="24B5B3"/>
                  </a:solidFill>
                  <a:effectLst/>
                  <a:uLnTx/>
                  <a:uFillTx/>
                  <a:latin typeface="Calibri"/>
                  <a:ea typeface="+mn-ea"/>
                  <a:cs typeface="+mn-cs"/>
                </a:rPr>
                <a:t> to </a:t>
              </a:r>
              <a:r>
                <a:rPr kumimoji="0" lang="en-GB" sz="1800" b="1" i="0" u="none" strike="noStrike" kern="1200" cap="none" spc="0" normalizeH="0" baseline="0" noProof="0" dirty="0">
                  <a:ln>
                    <a:noFill/>
                  </a:ln>
                  <a:solidFill>
                    <a:srgbClr val="24B5B3"/>
                  </a:solidFill>
                  <a:effectLst/>
                  <a:uLnTx/>
                  <a:uFillTx/>
                  <a:latin typeface="Calibri"/>
                  <a:ea typeface="+mn-ea"/>
                  <a:cs typeface="+mn-cs"/>
                </a:rPr>
                <a:t>maximisation of the (log-)likelihood</a:t>
              </a:r>
            </a:p>
            <a:p>
              <a:pPr marL="285750" marR="0" lvl="0" indent="-285750" algn="l" defTabSz="914400" rtl="0" eaLnBrk="1" fontAlgn="base" latinLnBrk="0" hangingPunct="1">
                <a:lnSpc>
                  <a:spcPct val="100000"/>
                </a:lnSpc>
                <a:spcBef>
                  <a:spcPts val="0"/>
                </a:spcBef>
                <a:spcAft>
                  <a:spcPts val="0"/>
                </a:spcAft>
                <a:buClrTx/>
                <a:buSzTx/>
                <a:buFont typeface="Wingdings" pitchFamily="2" charset="2"/>
                <a:buChar char="Ø"/>
                <a:tabLst/>
                <a:defRPr/>
              </a:pPr>
              <a:endPar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endParaRPr>
            </a:p>
            <a:p>
              <a:pPr marL="285750" marR="0" lvl="0" indent="-285750" algn="l" defTabSz="914400" rtl="0" eaLnBrk="1" fontAlgn="base" latinLnBrk="0" hangingPunct="1">
                <a:lnSpc>
                  <a:spcPct val="100000"/>
                </a:lnSpc>
                <a:spcBef>
                  <a:spcPts val="0"/>
                </a:spcBef>
                <a:spcAft>
                  <a:spcPts val="0"/>
                </a:spcAft>
                <a:buClrTx/>
                <a:buSzTx/>
                <a:buFont typeface="Wingdings" pitchFamily="2" charset="2"/>
                <a:buChar char="Ø"/>
                <a:tabLst/>
                <a:defRPr/>
              </a:pP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Minimising</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the </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cross-entropy</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implies </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maximising</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the (log-)</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likelihood</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of the data, given the model</a:t>
              </a:r>
              <a:endParaRPr kumimoji="0" lang="en-GB" sz="1800" b="0" i="0" u="none" strike="noStrike" kern="1200" cap="none" spc="0" normalizeH="0" baseline="0" noProof="0" dirty="0">
                <a:ln>
                  <a:noFill/>
                </a:ln>
                <a:solidFill>
                  <a:srgbClr val="24B5B3"/>
                </a:solidFill>
                <a:effectLst/>
                <a:uLnTx/>
                <a:uFillTx/>
                <a:latin typeface="Calibri"/>
                <a:ea typeface="+mn-ea"/>
                <a:cs typeface="+mn-cs"/>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9" name="Picture 2" descr="Image result for understand icon">
              <a:extLst>
                <a:ext uri="{FF2B5EF4-FFF2-40B4-BE49-F238E27FC236}">
                  <a16:creationId xmlns:a16="http://schemas.microsoft.com/office/drawing/2014/main" id="{903C0427-EAD7-A36E-4439-F6C1D69A2B6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088" y="5103025"/>
              <a:ext cx="1435887" cy="143588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0FFF708-1621-78C0-990F-ADB43E540371}"/>
              </a:ext>
            </a:extLst>
          </p:cNvPr>
          <p:cNvSpPr txBox="1"/>
          <p:nvPr/>
        </p:nvSpPr>
        <p:spPr>
          <a:xfrm>
            <a:off x="8618899" y="2258605"/>
            <a:ext cx="1448554" cy="411254"/>
          </a:xfrm>
          <a:prstGeom prst="rect">
            <a:avLst/>
          </a:prstGeom>
          <a:solidFill>
            <a:schemeClr val="accent4">
              <a:lumMod val="20000"/>
              <a:lumOff val="80000"/>
            </a:schemeClr>
          </a:solidFill>
          <a:ln w="12700">
            <a:solidFill>
              <a:schemeClr val="accent1"/>
            </a:solidFill>
          </a:ln>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a.k.a. log loss</a:t>
            </a:r>
          </a:p>
        </p:txBody>
      </p:sp>
      <p:cxnSp>
        <p:nvCxnSpPr>
          <p:cNvPr id="10" name="Straight Arrow Connector 9">
            <a:extLst>
              <a:ext uri="{FF2B5EF4-FFF2-40B4-BE49-F238E27FC236}">
                <a16:creationId xmlns:a16="http://schemas.microsoft.com/office/drawing/2014/main" id="{1CFAC0DD-100B-9770-EDFB-7A4AB8B9280A}"/>
              </a:ext>
            </a:extLst>
          </p:cNvPr>
          <p:cNvCxnSpPr>
            <a:cxnSpLocks/>
            <a:stCxn id="7" idx="1"/>
          </p:cNvCxnSpPr>
          <p:nvPr/>
        </p:nvCxnSpPr>
        <p:spPr>
          <a:xfrm flipH="1">
            <a:off x="8247707" y="2464232"/>
            <a:ext cx="371192" cy="20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96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055440" y="1484784"/>
            <a:ext cx="6857773" cy="5256584"/>
          </a:xfrm>
        </p:spPr>
        <p:txBody>
          <a:bodyPr/>
          <a:lstStyle/>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Focus</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Artificial Neural Networks (ANNs)</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Choice data (but not per se Big Data!)</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Travel choice behaviour</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Lost in translation:</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I use </a:t>
            </a:r>
            <a:r>
              <a:rPr lang="en-GB" sz="1800" b="1" dirty="0">
                <a:solidFill>
                  <a:srgbClr val="0070C0"/>
                </a:solidFill>
                <a:latin typeface="Calibri" panose="020F0502020204030204" pitchFamily="34" charset="0"/>
                <a:cs typeface="Times New Roman" panose="02020603050405020304" pitchFamily="18" charset="0"/>
              </a:rPr>
              <a:t>two</a:t>
            </a:r>
            <a:r>
              <a:rPr lang="en-GB" sz="1800" dirty="0">
                <a:solidFill>
                  <a:srgbClr val="0070C0"/>
                </a:solidFill>
                <a:latin typeface="Calibri" panose="020F0502020204030204" pitchFamily="34" charset="0"/>
                <a:cs typeface="Times New Roman" panose="02020603050405020304" pitchFamily="18" charset="0"/>
              </a:rPr>
              <a:t> vocabularies: Machine learning &amp; Discrete choice modelling.</a:t>
            </a: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Observation = Sample, Instance</a:t>
            </a: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Estimation = Training</a:t>
            </a: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Attribute = Feature</a:t>
            </a: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Logit function = </a:t>
            </a:r>
            <a:r>
              <a:rPr lang="en-GB" sz="1600" b="1" dirty="0" err="1">
                <a:solidFill>
                  <a:schemeClr val="bg1">
                    <a:lumMod val="50000"/>
                  </a:schemeClr>
                </a:solidFill>
                <a:latin typeface="Calibri" panose="020F0502020204030204" pitchFamily="34" charset="0"/>
                <a:cs typeface="Times New Roman" panose="02020603050405020304" pitchFamily="18" charset="0"/>
              </a:rPr>
              <a:t>Softmax</a:t>
            </a:r>
            <a:endParaRPr lang="en-GB" sz="1600" b="1" dirty="0">
              <a:solidFill>
                <a:schemeClr val="bg1">
                  <a:lumMod val="50000"/>
                </a:schemeClr>
              </a:solidFill>
              <a:latin typeface="Calibri" panose="020F0502020204030204" pitchFamily="34" charset="0"/>
              <a:cs typeface="Times New Roman" panose="02020603050405020304" pitchFamily="18" charset="0"/>
            </a:endParaRPr>
          </a:p>
          <a:p>
            <a:pPr marL="0" indent="0" algn="ctr" defTabSz="904875">
              <a:lnSpc>
                <a:spcPct val="100000"/>
              </a:lnSpc>
              <a:buNone/>
              <a:tabLst>
                <a:tab pos="1257300" algn="l"/>
                <a:tab pos="3228975" algn="l"/>
              </a:tabLst>
            </a:pPr>
            <a:r>
              <a:rPr lang="en-GB" sz="1600" b="1" dirty="0">
                <a:solidFill>
                  <a:schemeClr val="bg1">
                    <a:lumMod val="50000"/>
                  </a:schemeClr>
                </a:solidFill>
                <a:latin typeface="Calibri" panose="020F0502020204030204" pitchFamily="34" charset="0"/>
                <a:cs typeface="Times New Roman" panose="02020603050405020304" pitchFamily="18" charset="0"/>
              </a:rPr>
              <a:t>Beta = Weight</a:t>
            </a:r>
          </a:p>
          <a:p>
            <a:pPr marL="0" indent="0" algn="ctr" defTabSz="904875">
              <a:lnSpc>
                <a:spcPct val="100000"/>
              </a:lnSpc>
              <a:buNone/>
              <a:tabLst>
                <a:tab pos="1257300" algn="l"/>
                <a:tab pos="3228975" algn="l"/>
              </a:tabLst>
            </a:pPr>
            <a:endParaRPr lang="en-GB" sz="1600" b="1" dirty="0">
              <a:solidFill>
                <a:schemeClr val="bg1">
                  <a:lumMod val="50000"/>
                </a:schemeClr>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Target audience</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Intermediate level of knowledge of choice modelling</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Limited knowledge of machine learning</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Basic Python programming skills</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endParaRPr lang="en-GB" sz="1800" b="1" u="sng" dirty="0">
              <a:latin typeface="Calibri" panose="020F0502020204030204" pitchFamily="34" charset="0"/>
              <a:cs typeface="Times New Roman" panose="02020603050405020304" pitchFamily="18" charset="0"/>
            </a:endParaRPr>
          </a:p>
          <a:p>
            <a:pPr marL="0" indent="0" defTabSz="904875">
              <a:buNone/>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GB" sz="1800" b="1" dirty="0">
              <a:solidFill>
                <a:srgbClr val="0070C0"/>
              </a:solidFill>
              <a:cs typeface="Times New Roman" panose="02020603050405020304" pitchFamily="18" charset="0"/>
            </a:endParaRPr>
          </a:p>
          <a:p>
            <a:pPr marL="0" indent="0" defTabSz="904875">
              <a:buNone/>
              <a:tabLst>
                <a:tab pos="1257300" algn="l"/>
                <a:tab pos="3228975" algn="l"/>
              </a:tabLst>
            </a:pPr>
            <a:endParaRPr lang="en-GB" sz="1800" b="1" dirty="0">
              <a:solidFill>
                <a:srgbClr val="0070C0"/>
              </a:solidFill>
              <a:cs typeface="Times New Roman" panose="02020603050405020304" pitchFamily="18" charset="0"/>
            </a:endParaRPr>
          </a:p>
          <a:p>
            <a:pPr marL="0" indent="0">
              <a:buNone/>
            </a:pPr>
            <a:endParaRPr lang="en-GB" sz="1800" dirty="0">
              <a:cs typeface="Times New Roman" panose="02020603050405020304" pitchFamily="18" charset="0"/>
            </a:endParaRPr>
          </a:p>
          <a:p>
            <a:pPr marL="0" indent="0">
              <a:buNone/>
            </a:pPr>
            <a:endParaRPr lang="en-GB" sz="1800" dirty="0">
              <a:cs typeface="Times New Roman" panose="02020603050405020304" pitchFamily="18" charset="0"/>
            </a:endParaRPr>
          </a:p>
          <a:p>
            <a:endParaRPr lang="en-GB" sz="1800" dirty="0">
              <a:cs typeface="Times New Roman" panose="02020603050405020304" pitchFamily="18" charset="0"/>
            </a:endParaRPr>
          </a:p>
        </p:txBody>
      </p:sp>
      <p:sp>
        <p:nvSpPr>
          <p:cNvPr id="6" name="Title 1"/>
          <p:cNvSpPr>
            <a:spLocks noGrp="1"/>
          </p:cNvSpPr>
          <p:nvPr>
            <p:ph type="title"/>
          </p:nvPr>
        </p:nvSpPr>
        <p:spPr>
          <a:xfrm>
            <a:off x="1055441" y="457200"/>
            <a:ext cx="9045824" cy="451520"/>
          </a:xfrm>
        </p:spPr>
        <p:txBody>
          <a:bodyPr/>
          <a:lstStyle/>
          <a:p>
            <a:r>
              <a:rPr lang="en-GB" sz="2600" dirty="0">
                <a:solidFill>
                  <a:srgbClr val="000000"/>
                </a:solidFill>
              </a:rPr>
              <a:t>Course set-up</a:t>
            </a:r>
            <a:endParaRPr lang="en-GB" sz="2600" dirty="0"/>
          </a:p>
        </p:txBody>
      </p:sp>
      <p:pic>
        <p:nvPicPr>
          <p:cNvPr id="1026" name="Picture 2" descr="Gerelateerde afbeel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3310" y="3980310"/>
            <a:ext cx="2415301" cy="1539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fbeeldingsresultaat voor appl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472" t="31232" r="41255" b="30451"/>
          <a:stretch/>
        </p:blipFill>
        <p:spPr bwMode="auto">
          <a:xfrm>
            <a:off x="7913212" y="1693128"/>
            <a:ext cx="403692" cy="4701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8595" y="1340769"/>
            <a:ext cx="1094560" cy="26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descr="Afbeeldingsresultaat voor google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207" t="34439" r="39491" b="34710"/>
          <a:stretch/>
        </p:blipFill>
        <p:spPr bwMode="auto">
          <a:xfrm>
            <a:off x="9638606" y="1431544"/>
            <a:ext cx="345826" cy="3458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fbeeldingsresultaat voor cambridge analytic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31832" y="2117065"/>
            <a:ext cx="507228" cy="4882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5632" b="36813"/>
          <a:stretch/>
        </p:blipFill>
        <p:spPr bwMode="auto">
          <a:xfrm>
            <a:off x="8531832" y="1760966"/>
            <a:ext cx="790091" cy="21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593" r="20768"/>
          <a:stretch/>
        </p:blipFill>
        <p:spPr bwMode="auto">
          <a:xfrm>
            <a:off x="9547138" y="2055323"/>
            <a:ext cx="347694" cy="3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5168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1055440" y="1196752"/>
            <a:ext cx="10441160"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Deeper networks (in theory) are capable of capturing more complex data generating processes, such as</a:t>
            </a: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Nonlinearities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i.e</a:t>
            </a:r>
            <a:r>
              <a:rPr kumimoji="0" lang="en-GB" sz="1800" b="0" i="0" u="none" strike="noStrike" kern="1200" cap="none" spc="0" normalizeH="0" baseline="0" noProof="0" dirty="0">
                <a:ln>
                  <a:noFill/>
                </a:ln>
                <a:solidFill>
                  <a:prstClr val="black"/>
                </a:solidFill>
                <a:effectLst/>
                <a:uLnTx/>
                <a:uFillTx/>
                <a:latin typeface="Calibri"/>
                <a:ea typeface="+mn-ea"/>
                <a:cs typeface="+mn-cs"/>
              </a:rPr>
              <a:t>. log(x), x</a:t>
            </a:r>
            <a:r>
              <a:rPr kumimoji="0" lang="en-GB" sz="1800" b="0" i="0" u="none" strike="noStrike" kern="1200" cap="none" spc="0" normalizeH="0" baseline="30000" noProof="0" dirty="0">
                <a:ln>
                  <a:noFill/>
                </a:ln>
                <a:solidFill>
                  <a:prstClr val="black"/>
                </a:solidFill>
                <a:effectLst/>
                <a:uLnTx/>
                <a:uFillTx/>
                <a:latin typeface="Calibri"/>
                <a:ea typeface="+mn-ea"/>
                <a:cs typeface="+mn-cs"/>
              </a:rPr>
              <a:t>2</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sqrt</a:t>
            </a:r>
            <a:r>
              <a:rPr kumimoji="0" lang="en-GB" sz="1800" b="0" i="0" u="none" strike="noStrike" kern="1200" cap="none" spc="0" normalizeH="0" baseline="0" noProof="0" dirty="0">
                <a:ln>
                  <a:noFill/>
                </a:ln>
                <a:solidFill>
                  <a:prstClr val="black"/>
                </a:solidFill>
                <a:effectLst/>
                <a:uLnTx/>
                <a:uFillTx/>
                <a:latin typeface="Calibri"/>
                <a:ea typeface="+mn-ea"/>
                <a:cs typeface="+mn-cs"/>
              </a:rPr>
              <a:t>(x),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etc</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Interactions between features (i.e. feature1 </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Symbol" panose="05050102010706020507" pitchFamily="18" charset="2"/>
              </a:rPr>
              <a:t> </a:t>
            </a:r>
            <a:r>
              <a:rPr kumimoji="0" lang="en-GB" sz="1800" b="0" i="0" u="none" strike="noStrike" kern="1200" cap="none" spc="0" normalizeH="0" baseline="0" noProof="0" dirty="0">
                <a:ln>
                  <a:noFill/>
                </a:ln>
                <a:solidFill>
                  <a:prstClr val="black"/>
                </a:solidFill>
                <a:effectLst/>
                <a:uLnTx/>
                <a:uFillTx/>
                <a:latin typeface="Calibri"/>
                <a:ea typeface="+mn-ea"/>
                <a:cs typeface="+mn-cs"/>
              </a:rPr>
              <a:t>feature2</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Symbol" panose="05050102010706020507" pitchFamily="18" charset="2"/>
              </a:rPr>
              <a:t>)</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Depth can be obtained through </a:t>
            </a:r>
            <a:r>
              <a:rPr kumimoji="0" lang="en-GB" sz="1800" b="1" i="0" u="none" strike="noStrike" kern="1200" cap="none" spc="0" normalizeH="0" baseline="0" noProof="0" dirty="0">
                <a:ln>
                  <a:noFill/>
                </a:ln>
                <a:solidFill>
                  <a:prstClr val="black"/>
                </a:solidFill>
                <a:effectLst/>
                <a:uLnTx/>
                <a:uFillTx/>
                <a:latin typeface="Calibri"/>
                <a:ea typeface="+mn-ea"/>
                <a:cs typeface="+mn-cs"/>
              </a:rPr>
              <a:t>more nodes per layer</a:t>
            </a:r>
            <a:r>
              <a:rPr kumimoji="0" lang="en-GB" sz="1800" b="0" i="0" u="none" strike="noStrike" kern="1200" cap="none" spc="0" normalizeH="0" baseline="0" noProof="0" dirty="0">
                <a:ln>
                  <a:noFill/>
                </a:ln>
                <a:solidFill>
                  <a:prstClr val="black"/>
                </a:solidFill>
                <a:effectLst/>
                <a:uLnTx/>
                <a:uFillTx/>
                <a:latin typeface="Calibri"/>
                <a:ea typeface="+mn-ea"/>
                <a:cs typeface="+mn-cs"/>
              </a:rPr>
              <a:t> OR </a:t>
            </a:r>
            <a:r>
              <a:rPr kumimoji="0" lang="en-GB" sz="1800" b="1" i="0" u="none" strike="noStrike" kern="1200" cap="none" spc="0" normalizeH="0" baseline="0" noProof="0" dirty="0">
                <a:ln>
                  <a:noFill/>
                </a:ln>
                <a:solidFill>
                  <a:prstClr val="black"/>
                </a:solidFill>
                <a:effectLst/>
                <a:uLnTx/>
                <a:uFillTx/>
                <a:latin typeface="Calibri"/>
                <a:ea typeface="+mn-ea"/>
                <a:cs typeface="+mn-cs"/>
              </a:rPr>
              <a:t>more layers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19689" y="5805264"/>
            <a:ext cx="1072698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But more depth increases the number of weights </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Only pays off when: </a:t>
            </a:r>
            <a:r>
              <a:rPr kumimoji="0" lang="en-GB" sz="1800" b="1" i="0" u="none" strike="noStrike" kern="1200" cap="none" spc="0" normalizeH="0" baseline="0" noProof="0" dirty="0">
                <a:ln>
                  <a:noFill/>
                </a:ln>
                <a:solidFill>
                  <a:prstClr val="black"/>
                </a:solidFill>
                <a:effectLst/>
                <a:uLnTx/>
                <a:uFillTx/>
                <a:latin typeface="Calibri"/>
                <a:ea typeface="+mn-ea"/>
                <a:cs typeface="+mn-cs"/>
              </a:rPr>
              <a:t>(1)</a:t>
            </a:r>
            <a:r>
              <a:rPr kumimoji="0" lang="en-GB" sz="1800" b="0" i="0" u="none" strike="noStrike" kern="1200" cap="none" spc="0" normalizeH="0" baseline="0" noProof="0" dirty="0">
                <a:ln>
                  <a:noFill/>
                </a:ln>
                <a:solidFill>
                  <a:prstClr val="black"/>
                </a:solidFill>
                <a:effectLst/>
                <a:uLnTx/>
                <a:uFillTx/>
                <a:latin typeface="Calibri"/>
                <a:ea typeface="+mn-ea"/>
                <a:cs typeface="+mn-cs"/>
              </a:rPr>
              <a:t> the DGP is complex </a:t>
            </a:r>
            <a:r>
              <a:rPr kumimoji="0" lang="en-GB" sz="1800" b="1" i="0" u="none" strike="noStrike" kern="1200" cap="none" spc="0" normalizeH="0" baseline="0" noProof="0" dirty="0">
                <a:ln>
                  <a:noFill/>
                </a:ln>
                <a:solidFill>
                  <a:prstClr val="black"/>
                </a:solidFill>
                <a:effectLst/>
                <a:uLnTx/>
                <a:uFillTx/>
                <a:latin typeface="Calibri"/>
                <a:ea typeface="+mn-ea"/>
                <a:cs typeface="+mn-cs"/>
              </a:rPr>
              <a:t>AND</a:t>
            </a:r>
            <a:r>
              <a:rPr kumimoji="0" lang="en-GB" sz="1800" b="0" i="0" u="none" strike="noStrike" kern="1200" cap="none" spc="0" normalizeH="0" baseline="0" noProof="0" dirty="0">
                <a:ln>
                  <a:noFill/>
                </a:ln>
                <a:solidFill>
                  <a:prstClr val="black"/>
                </a:solidFill>
                <a:effectLst/>
                <a:uLnTx/>
                <a:uFillTx/>
                <a:latin typeface="Calibri"/>
                <a:ea typeface="+mn-ea"/>
                <a:cs typeface="+mn-cs"/>
              </a:rPr>
              <a:t>  and </a:t>
            </a:r>
            <a:r>
              <a:rPr kumimoji="0" lang="en-GB" sz="1800" b="1" i="0" u="none" strike="noStrike" kern="1200" cap="none" spc="0" normalizeH="0" baseline="0" noProof="0" dirty="0">
                <a:ln>
                  <a:noFill/>
                </a:ln>
                <a:solidFill>
                  <a:prstClr val="black"/>
                </a:solidFill>
                <a:effectLst/>
                <a:uLnTx/>
                <a:uFillTx/>
                <a:latin typeface="Calibri"/>
                <a:ea typeface="+mn-ea"/>
                <a:cs typeface="+mn-cs"/>
              </a:rPr>
              <a:t>(2) </a:t>
            </a:r>
            <a:r>
              <a:rPr kumimoji="0" lang="en-GB" sz="1800" b="0" i="0" u="none" strike="noStrike" kern="1200" cap="none" spc="0" normalizeH="0" baseline="0" noProof="0" dirty="0">
                <a:ln>
                  <a:noFill/>
                </a:ln>
                <a:solidFill>
                  <a:prstClr val="black"/>
                </a:solidFill>
                <a:effectLst/>
                <a:uLnTx/>
                <a:uFillTx/>
                <a:latin typeface="Calibri"/>
                <a:ea typeface="+mn-ea"/>
                <a:cs typeface="+mn-cs"/>
              </a:rPr>
              <a:t>sufficient and high-quality data are available</a:t>
            </a:r>
          </a:p>
        </p:txBody>
      </p:sp>
      <p:grpSp>
        <p:nvGrpSpPr>
          <p:cNvPr id="13" name="Group 12"/>
          <p:cNvGrpSpPr/>
          <p:nvPr/>
        </p:nvGrpSpPr>
        <p:grpSpPr>
          <a:xfrm>
            <a:off x="1132603" y="2492896"/>
            <a:ext cx="10449797" cy="3264560"/>
            <a:chOff x="1132603" y="2929276"/>
            <a:chExt cx="10449797" cy="3264560"/>
          </a:xfrm>
        </p:grpSpPr>
        <p:graphicFrame>
          <p:nvGraphicFramePr>
            <p:cNvPr id="12" name="Object 11"/>
            <p:cNvGraphicFramePr>
              <a:graphicFrameLocks noChangeAspect="1"/>
            </p:cNvGraphicFramePr>
            <p:nvPr/>
          </p:nvGraphicFramePr>
          <p:xfrm>
            <a:off x="1343472" y="3274236"/>
            <a:ext cx="2088232" cy="2178762"/>
          </p:xfrm>
          <a:graphic>
            <a:graphicData uri="http://schemas.openxmlformats.org/presentationml/2006/ole">
              <mc:AlternateContent xmlns:mc="http://schemas.openxmlformats.org/markup-compatibility/2006">
                <mc:Choice xmlns:v="urn:schemas-microsoft-com:vml" Requires="v">
                  <p:oleObj name="Visio" r:id="rId3" imgW="1981142" imgH="1914564" progId="Visio.Drawing.11">
                    <p:embed/>
                  </p:oleObj>
                </mc:Choice>
                <mc:Fallback>
                  <p:oleObj name="Visio" r:id="rId3" imgW="1981142" imgH="1914564" progId="Visio.Drawing.11">
                    <p:embed/>
                    <p:pic>
                      <p:nvPicPr>
                        <p:cNvPr id="12" name="Object 11"/>
                        <p:cNvPicPr>
                          <a:picLocks noChangeAspect="1" noChangeArrowheads="1"/>
                        </p:cNvPicPr>
                        <p:nvPr/>
                      </p:nvPicPr>
                      <p:blipFill>
                        <a:blip r:embed="rId4"/>
                        <a:srcRect/>
                        <a:stretch>
                          <a:fillRect/>
                        </a:stretch>
                      </p:blipFill>
                      <p:spPr bwMode="auto">
                        <a:xfrm>
                          <a:off x="1343472" y="3274236"/>
                          <a:ext cx="2088232" cy="2178762"/>
                        </a:xfrm>
                        <a:prstGeom prst="rect">
                          <a:avLst/>
                        </a:prstGeom>
                        <a:noFill/>
                      </p:spPr>
                    </p:pic>
                  </p:oleObj>
                </mc:Fallback>
              </mc:AlternateContent>
            </a:graphicData>
          </a:graphic>
        </p:graphicFrame>
        <p:graphicFrame>
          <p:nvGraphicFramePr>
            <p:cNvPr id="17" name="Object 16"/>
            <p:cNvGraphicFramePr>
              <a:graphicFrameLocks noChangeAspect="1"/>
            </p:cNvGraphicFramePr>
            <p:nvPr/>
          </p:nvGraphicFramePr>
          <p:xfrm>
            <a:off x="3215680" y="2972880"/>
            <a:ext cx="3531147" cy="2927351"/>
          </p:xfrm>
          <a:graphic>
            <a:graphicData uri="http://schemas.openxmlformats.org/presentationml/2006/ole">
              <mc:AlternateContent xmlns:mc="http://schemas.openxmlformats.org/markup-compatibility/2006">
                <mc:Choice xmlns:v="urn:schemas-microsoft-com:vml" Requires="v">
                  <p:oleObj name="Visio" r:id="rId5" imgW="3285941" imgH="2743084" progId="Visio.Drawing.11">
                    <p:embed/>
                  </p:oleObj>
                </mc:Choice>
                <mc:Fallback>
                  <p:oleObj name="Visio" r:id="rId5" imgW="3285941" imgH="2743084" progId="Visio.Drawing.11">
                    <p:embed/>
                    <p:pic>
                      <p:nvPicPr>
                        <p:cNvPr id="17" name="Object 16"/>
                        <p:cNvPicPr>
                          <a:picLocks noChangeAspect="1" noChangeArrowheads="1"/>
                        </p:cNvPicPr>
                        <p:nvPr/>
                      </p:nvPicPr>
                      <p:blipFill>
                        <a:blip r:embed="rId6"/>
                        <a:srcRect/>
                        <a:stretch>
                          <a:fillRect/>
                        </a:stretch>
                      </p:blipFill>
                      <p:spPr bwMode="auto">
                        <a:xfrm>
                          <a:off x="3215680" y="2972880"/>
                          <a:ext cx="3531147" cy="2927351"/>
                        </a:xfrm>
                        <a:prstGeom prst="rect">
                          <a:avLst/>
                        </a:prstGeom>
                        <a:noFill/>
                      </p:spPr>
                    </p:pic>
                  </p:oleObj>
                </mc:Fallback>
              </mc:AlternateContent>
            </a:graphicData>
          </a:graphic>
        </p:graphicFrame>
        <p:graphicFrame>
          <p:nvGraphicFramePr>
            <p:cNvPr id="11" name="Object 10"/>
            <p:cNvGraphicFramePr>
              <a:graphicFrameLocks noChangeAspect="1"/>
            </p:cNvGraphicFramePr>
            <p:nvPr/>
          </p:nvGraphicFramePr>
          <p:xfrm>
            <a:off x="5942013" y="2929276"/>
            <a:ext cx="5640387" cy="2924175"/>
          </p:xfrm>
          <a:graphic>
            <a:graphicData uri="http://schemas.openxmlformats.org/presentationml/2006/ole">
              <mc:AlternateContent xmlns:mc="http://schemas.openxmlformats.org/markup-compatibility/2006">
                <mc:Choice xmlns:v="urn:schemas-microsoft-com:vml" Requires="v">
                  <p:oleObj name="Visio" r:id="rId7" imgW="4752798" imgH="2743084" progId="Visio.Drawing.11">
                    <p:embed/>
                  </p:oleObj>
                </mc:Choice>
                <mc:Fallback>
                  <p:oleObj name="Visio" r:id="rId7" imgW="4752798" imgH="2743084" progId="Visio.Drawing.11">
                    <p:embed/>
                    <p:pic>
                      <p:nvPicPr>
                        <p:cNvPr id="11" name="Object 10"/>
                        <p:cNvPicPr>
                          <a:picLocks noChangeAspect="1" noChangeArrowheads="1"/>
                        </p:cNvPicPr>
                        <p:nvPr/>
                      </p:nvPicPr>
                      <p:blipFill>
                        <a:blip r:embed="rId8"/>
                        <a:srcRect/>
                        <a:stretch>
                          <a:fillRect/>
                        </a:stretch>
                      </p:blipFill>
                      <p:spPr bwMode="auto">
                        <a:xfrm>
                          <a:off x="5942013" y="2929276"/>
                          <a:ext cx="5640387" cy="2924175"/>
                        </a:xfrm>
                        <a:prstGeom prst="rect">
                          <a:avLst/>
                        </a:prstGeom>
                        <a:noFill/>
                      </p:spPr>
                    </p:pic>
                  </p:oleObj>
                </mc:Fallback>
              </mc:AlternateContent>
            </a:graphicData>
          </a:graphic>
        </p:graphicFrame>
        <p:sp>
          <p:nvSpPr>
            <p:cNvPr id="8" name="TextBox 7"/>
            <p:cNvSpPr txBox="1"/>
            <p:nvPr/>
          </p:nvSpPr>
          <p:spPr>
            <a:xfrm>
              <a:off x="1132603" y="5670616"/>
              <a:ext cx="237626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No hidden layers </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logistic regression model</a:t>
              </a:r>
              <a:endPar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14" name="TextBox 13"/>
            <p:cNvSpPr txBox="1"/>
            <p:nvPr/>
          </p:nvSpPr>
          <p:spPr>
            <a:xfrm>
              <a:off x="3863752" y="5773140"/>
              <a:ext cx="23714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MLP with 1 hidden layer</a:t>
              </a:r>
            </a:p>
          </p:txBody>
        </p:sp>
        <p:sp>
          <p:nvSpPr>
            <p:cNvPr id="15" name="TextBox 14"/>
            <p:cNvSpPr txBox="1"/>
            <p:nvPr/>
          </p:nvSpPr>
          <p:spPr>
            <a:xfrm>
              <a:off x="6960096" y="5773139"/>
              <a:ext cx="381642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MLP with 3 hidden layers</a:t>
              </a:r>
            </a:p>
          </p:txBody>
        </p:sp>
      </p:grpSp>
      <p:sp>
        <p:nvSpPr>
          <p:cNvPr id="23" name="Title 1">
            <a:extLst>
              <a:ext uri="{FF2B5EF4-FFF2-40B4-BE49-F238E27FC236}">
                <a16:creationId xmlns:a16="http://schemas.microsoft.com/office/drawing/2014/main" id="{F48B7A51-3EE3-A9E4-D5BD-58E332F7A1C4}"/>
              </a:ext>
            </a:extLst>
          </p:cNvPr>
          <p:cNvSpPr txBox="1">
            <a:spLocks/>
          </p:cNvSpPr>
          <p:nvPr/>
        </p:nvSpPr>
        <p:spPr>
          <a:xfrm>
            <a:off x="715992" y="136525"/>
            <a:ext cx="10791646" cy="89864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0" normalizeH="0" baseline="0" noProof="0">
                <a:ln>
                  <a:noFill/>
                </a:ln>
                <a:solidFill>
                  <a:sysClr val="windowText" lastClr="000000"/>
                </a:solidFill>
                <a:effectLst/>
                <a:uLnTx/>
                <a:uFillTx/>
                <a:latin typeface="Calibri Light" panose="020F0302020204030204"/>
                <a:ea typeface="+mj-ea"/>
                <a:cs typeface="+mj-cs"/>
              </a:rPr>
              <a:t>Artificial neural networks</a:t>
            </a:r>
            <a:endParaRPr kumimoji="0" lang="en-GB" sz="1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07397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466730"/>
          </a:xfrm>
        </p:spPr>
        <p:txBody>
          <a:bodyPr/>
          <a:lstStyle/>
          <a:p>
            <a:r>
              <a:rPr lang="en-GB" sz="4000" dirty="0"/>
              <a:t>Training ANNs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066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2"/>
          <p:cNvSpPr>
            <a:spLocks noGrp="1"/>
          </p:cNvSpPr>
          <p:nvPr>
            <p:ph idx="1"/>
          </p:nvPr>
        </p:nvSpPr>
        <p:spPr>
          <a:xfrm>
            <a:off x="720000" y="1268760"/>
            <a:ext cx="11017224" cy="5400600"/>
          </a:xfrm>
        </p:spPr>
        <p:txBody>
          <a:bodyPr>
            <a:normAutofit/>
          </a:bodyPr>
          <a:lstStyle/>
          <a:p>
            <a:pPr marL="360363" lvl="1" indent="-360363">
              <a:buFont typeface="Arial" panose="020B0604020202020204" pitchFamily="34" charset="0"/>
              <a:buChar char="•"/>
              <a:tabLst>
                <a:tab pos="3138488" algn="l"/>
              </a:tabLst>
            </a:pPr>
            <a:r>
              <a:rPr lang="en-GB" sz="1800" dirty="0"/>
              <a:t>Before we can train an ANN, we must </a:t>
            </a:r>
            <a:r>
              <a:rPr lang="en-GB" sz="1800" b="1" dirty="0"/>
              <a:t>pre-process</a:t>
            </a:r>
            <a:r>
              <a:rPr lang="en-GB" sz="1800" dirty="0"/>
              <a:t> our data</a:t>
            </a:r>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r>
              <a:rPr lang="en-GB" b="1" dirty="0"/>
              <a:t>Pre-processing </a:t>
            </a:r>
            <a:r>
              <a:rPr lang="en-GB" dirty="0"/>
              <a:t>makes </a:t>
            </a:r>
            <a:r>
              <a:rPr lang="en-GB" sz="1800" dirty="0"/>
              <a:t>training ANNs more </a:t>
            </a:r>
            <a:r>
              <a:rPr lang="en-GB" sz="1800" b="1" dirty="0"/>
              <a:t>efficient</a:t>
            </a:r>
          </a:p>
          <a:p>
            <a:pPr marL="760413" lvl="2" indent="-360363">
              <a:buFont typeface="Wingdings" panose="05000000000000000000" pitchFamily="2" charset="2"/>
              <a:buChar char="Ø"/>
              <a:tabLst>
                <a:tab pos="3138488" algn="l"/>
              </a:tabLst>
            </a:pPr>
            <a:r>
              <a:rPr lang="en-GB" dirty="0"/>
              <a:t>Efficient here refers to finding a </a:t>
            </a:r>
            <a:r>
              <a:rPr lang="en-GB" b="1" dirty="0"/>
              <a:t>better solution</a:t>
            </a:r>
            <a:r>
              <a:rPr lang="en-GB" dirty="0"/>
              <a:t> with the same amount of data</a:t>
            </a:r>
          </a:p>
          <a:p>
            <a:pPr marL="760413" lvl="2" indent="-360363">
              <a:buFont typeface="+mj-lt"/>
              <a:buAutoNum type="arabicPeriod"/>
              <a:tabLst>
                <a:tab pos="3138488" algn="l"/>
              </a:tabLst>
            </a:pPr>
            <a:endParaRPr lang="en-GB" b="1" dirty="0"/>
          </a:p>
          <a:p>
            <a:pPr marL="760413" lvl="2" indent="-360363">
              <a:buFont typeface="+mj-lt"/>
              <a:buAutoNum type="arabicPeriod"/>
              <a:tabLst>
                <a:tab pos="3138488" algn="l"/>
              </a:tabLst>
            </a:pPr>
            <a:r>
              <a:rPr lang="en-GB" b="1" dirty="0"/>
              <a:t>Features must be scaled</a:t>
            </a:r>
            <a:endParaRPr lang="en-GB" dirty="0"/>
          </a:p>
          <a:p>
            <a:pPr marL="760413" lvl="2" indent="-360363">
              <a:buFont typeface="+mj-lt"/>
              <a:buAutoNum type="arabicPeriod"/>
              <a:tabLst>
                <a:tab pos="3138488" algn="l"/>
              </a:tabLst>
            </a:pPr>
            <a:endParaRPr lang="en-GB" b="1" dirty="0"/>
          </a:p>
          <a:p>
            <a:pPr marL="760413" lvl="2" indent="-360363">
              <a:buFont typeface="+mj-lt"/>
              <a:buAutoNum type="arabicPeriod"/>
              <a:tabLst>
                <a:tab pos="3138488" algn="l"/>
              </a:tabLst>
            </a:pPr>
            <a:r>
              <a:rPr lang="en-GB" b="1" dirty="0"/>
              <a:t>Categorical features must be dummy encoded</a:t>
            </a:r>
          </a:p>
          <a:p>
            <a:pPr marL="760413" lvl="2" indent="-360363">
              <a:buFont typeface="+mj-lt"/>
              <a:buAutoNum type="arabicPeriod"/>
              <a:tabLst>
                <a:tab pos="3138488" algn="l"/>
              </a:tabLst>
            </a:pPr>
            <a:endParaRPr lang="en-GB" b="1" dirty="0"/>
          </a:p>
          <a:p>
            <a:pPr marL="760413" lvl="2" indent="-360363">
              <a:buFont typeface="+mj-lt"/>
              <a:buAutoNum type="arabicPeriod"/>
              <a:tabLst>
                <a:tab pos="3138488" algn="l"/>
              </a:tabLst>
            </a:pPr>
            <a:r>
              <a:rPr lang="en-GB" b="1" dirty="0"/>
              <a:t>Missing values must be handled</a:t>
            </a:r>
            <a:endParaRPr lang="en-GB" dirty="0"/>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2" name="Right Brace 1">
            <a:extLst>
              <a:ext uri="{FF2B5EF4-FFF2-40B4-BE49-F238E27FC236}">
                <a16:creationId xmlns:a16="http://schemas.microsoft.com/office/drawing/2014/main" id="{F86190AF-2C65-CF34-82F7-49687212CF7F}"/>
              </a:ext>
            </a:extLst>
          </p:cNvPr>
          <p:cNvSpPr/>
          <p:nvPr/>
        </p:nvSpPr>
        <p:spPr>
          <a:xfrm>
            <a:off x="6362298" y="3359217"/>
            <a:ext cx="346509" cy="1049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FD8C99E-03E2-F5D4-3DF6-8144846B8DA9}"/>
              </a:ext>
            </a:extLst>
          </p:cNvPr>
          <p:cNvSpPr txBox="1"/>
          <p:nvPr/>
        </p:nvSpPr>
        <p:spPr>
          <a:xfrm>
            <a:off x="7161195" y="3561347"/>
            <a:ext cx="2675823" cy="94087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Just like in case of traditional choice models</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291263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Clipping">
            <a:extLst>
              <a:ext uri="{FF2B5EF4-FFF2-40B4-BE49-F238E27FC236}">
                <a16:creationId xmlns:a16="http://schemas.microsoft.com/office/drawing/2014/main" id="{7D519E19-022E-F8ED-0573-CFA95DCF3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451" y="2992767"/>
            <a:ext cx="5805687" cy="1799591"/>
          </a:xfrm>
          <a:prstGeom prst="rect">
            <a:avLst/>
          </a:prstGeom>
          <a:ln>
            <a:noFill/>
          </a:ln>
          <a:effectLst>
            <a:outerShdw blurRad="292100" dist="139700" dir="2700000" algn="tl" rotWithShape="0">
              <a:srgbClr val="333333">
                <a:alpha val="65000"/>
              </a:srgbClr>
            </a:outerShdw>
          </a:effectLst>
        </p:spPr>
      </p:pic>
      <p:pic>
        <p:nvPicPr>
          <p:cNvPr id="18" name="Picture 17" descr="Screen Clipping">
            <a:extLst>
              <a:ext uri="{FF2B5EF4-FFF2-40B4-BE49-F238E27FC236}">
                <a16:creationId xmlns:a16="http://schemas.microsoft.com/office/drawing/2014/main" id="{F6D57E0D-0123-2A36-0835-1BA12FC19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451" y="5056437"/>
            <a:ext cx="5804325" cy="1695267"/>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b="51237"/>
          <a:stretch/>
        </p:blipFill>
        <p:spPr>
          <a:xfrm>
            <a:off x="7644007" y="2992914"/>
            <a:ext cx="1762413" cy="1743472"/>
          </a:xfrm>
          <a:prstGeom prst="rect">
            <a:avLst/>
          </a:prstGeom>
          <a:ln>
            <a:noFill/>
          </a:ln>
          <a:effectLst>
            <a:outerShdw blurRad="190500" dist="63500" dir="2700000" sx="95000" sy="95000" algn="tl" rotWithShape="0">
              <a:srgbClr val="333333">
                <a:alpha val="20000"/>
              </a:srgbClr>
            </a:outerShdw>
          </a:effectLst>
        </p:spPr>
      </p:pic>
      <p:sp>
        <p:nvSpPr>
          <p:cNvPr id="11" name="Content Placeholder 2"/>
          <p:cNvSpPr txBox="1">
            <a:spLocks/>
          </p:cNvSpPr>
          <p:nvPr/>
        </p:nvSpPr>
        <p:spPr>
          <a:xfrm>
            <a:off x="720000" y="1268760"/>
            <a:ext cx="11017224" cy="17434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Scaling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greatly reduces the likelihood of getting stuck in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poor local solutions</a:t>
            </a: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SciKit-learn’s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StandardScaler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 commonly used scaler, which shifts the mean of each feature to zero and its standard deviation to 1</a:t>
            </a:r>
          </a:p>
        </p:txBody>
      </p:sp>
      <p:sp>
        <p:nvSpPr>
          <p:cNvPr id="3" name="Rectangle 2"/>
          <p:cNvSpPr/>
          <p:nvPr/>
        </p:nvSpPr>
        <p:spPr>
          <a:xfrm>
            <a:off x="1559496" y="5657285"/>
            <a:ext cx="5762280" cy="1801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2" name="TextBox 11"/>
          <p:cNvSpPr txBox="1"/>
          <p:nvPr/>
        </p:nvSpPr>
        <p:spPr>
          <a:xfrm>
            <a:off x="47328" y="5183900"/>
            <a:ext cx="1512168" cy="1385762"/>
          </a:xfrm>
          <a:prstGeom prst="rect">
            <a:avLst/>
          </a:prstGeom>
          <a:noFill/>
          <a:ln>
            <a:noFill/>
          </a:ln>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00B050"/>
                </a:solidFill>
                <a:effectLst/>
                <a:uLnTx/>
                <a:uFillTx/>
                <a:latin typeface="Calibri" panose="020F0502020204030204"/>
                <a:ea typeface="+mn-ea"/>
                <a:cs typeface="+mn-cs"/>
              </a:rPr>
              <a:t>StandardScaler</a:t>
            </a:r>
            <a:endParaRPr kumimoji="0" lang="en-GB" sz="16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4" name="TextBox 13"/>
          <p:cNvSpPr txBox="1"/>
          <p:nvPr/>
        </p:nvSpPr>
        <p:spPr>
          <a:xfrm>
            <a:off x="0" y="3437173"/>
            <a:ext cx="1559496" cy="1304697"/>
          </a:xfrm>
          <a:prstGeom prst="rect">
            <a:avLst/>
          </a:prstGeom>
          <a:noFill/>
          <a:ln>
            <a:noFill/>
          </a:ln>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B050"/>
                </a:solidFill>
                <a:effectLst/>
                <a:uLnTx/>
                <a:uFillTx/>
                <a:latin typeface="Calibri" panose="020F0502020204030204"/>
                <a:ea typeface="+mn-ea"/>
                <a:cs typeface="+mn-cs"/>
              </a:rPr>
              <a:t>Original data</a:t>
            </a:r>
          </a:p>
        </p:txBody>
      </p:sp>
      <p:cxnSp>
        <p:nvCxnSpPr>
          <p:cNvPr id="5" name="Straight Connector 4">
            <a:extLst>
              <a:ext uri="{FF2B5EF4-FFF2-40B4-BE49-F238E27FC236}">
                <a16:creationId xmlns:a16="http://schemas.microsoft.com/office/drawing/2014/main" id="{7900870A-0BEF-AB98-F30B-F2E19AEF5180}"/>
              </a:ext>
            </a:extLst>
          </p:cNvPr>
          <p:cNvCxnSpPr/>
          <p:nvPr/>
        </p:nvCxnSpPr>
        <p:spPr>
          <a:xfrm>
            <a:off x="1526842" y="4911164"/>
            <a:ext cx="90000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6462CE8-B1EC-6FE6-15B9-35BE22A31B18}"/>
              </a:ext>
            </a:extLst>
          </p:cNvPr>
          <p:cNvCxnSpPr/>
          <p:nvPr/>
        </p:nvCxnSpPr>
        <p:spPr>
          <a:xfrm>
            <a:off x="1526840" y="2949013"/>
            <a:ext cx="90000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C8A7FC-0BB9-4040-9A6C-EA7D841D7504}"/>
              </a:ext>
            </a:extLst>
          </p:cNvPr>
          <p:cNvCxnSpPr/>
          <p:nvPr/>
        </p:nvCxnSpPr>
        <p:spPr>
          <a:xfrm>
            <a:off x="1518676" y="6798262"/>
            <a:ext cx="90000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951CE58-48A3-6BD6-8E22-6F03E4128D3B}"/>
              </a:ext>
            </a:extLst>
          </p:cNvPr>
          <p:cNvPicPr>
            <a:picLocks noChangeAspect="1"/>
          </p:cNvPicPr>
          <p:nvPr/>
        </p:nvPicPr>
        <p:blipFill rotWithShape="1">
          <a:blip r:embed="rId5">
            <a:extLst>
              <a:ext uri="{28A0092B-C50C-407E-A947-70E740481C1C}">
                <a14:useLocalDpi xmlns:a14="http://schemas.microsoft.com/office/drawing/2010/main" val="0"/>
              </a:ext>
            </a:extLst>
          </a:blip>
          <a:srcRect t="50694"/>
          <a:stretch/>
        </p:blipFill>
        <p:spPr>
          <a:xfrm>
            <a:off x="7644008" y="5051710"/>
            <a:ext cx="1762413" cy="1762880"/>
          </a:xfrm>
          <a:prstGeom prst="rect">
            <a:avLst/>
          </a:prstGeom>
          <a:ln>
            <a:noFill/>
          </a:ln>
          <a:effectLst>
            <a:outerShdw blurRad="190500" dist="63500" dir="2700000" sx="95000" sy="95000" algn="tl" rotWithShape="0">
              <a:srgbClr val="333333">
                <a:alpha val="20000"/>
              </a:srgbClr>
            </a:outerShdw>
          </a:effectLst>
        </p:spPr>
      </p:pic>
      <p:sp>
        <p:nvSpPr>
          <p:cNvPr id="2" name="TextBox 1">
            <a:extLst>
              <a:ext uri="{FF2B5EF4-FFF2-40B4-BE49-F238E27FC236}">
                <a16:creationId xmlns:a16="http://schemas.microsoft.com/office/drawing/2014/main" id="{82F4A968-879D-16D3-8321-9F8F3DD4C5EF}"/>
              </a:ext>
            </a:extLst>
          </p:cNvPr>
          <p:cNvSpPr txBox="1"/>
          <p:nvPr/>
        </p:nvSpPr>
        <p:spPr>
          <a:xfrm>
            <a:off x="10057868" y="3235462"/>
            <a:ext cx="1923454" cy="1387698"/>
          </a:xfrm>
          <a:prstGeom prst="rect">
            <a:avLst/>
          </a:prstGeom>
          <a:solidFill>
            <a:schemeClr val="accent4">
              <a:lumMod val="20000"/>
              <a:lumOff val="80000"/>
            </a:schemeClr>
          </a:solidFill>
          <a:ln>
            <a:solidFill>
              <a:srgbClr val="24B5B3"/>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Important: always use </a:t>
            </a:r>
            <a:r>
              <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mn-cs"/>
              </a:rPr>
              <a:t>the same </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scaler for the train and test data!</a:t>
            </a:r>
          </a:p>
        </p:txBody>
      </p:sp>
    </p:spTree>
    <p:extLst>
      <p:ext uri="{BB962C8B-B14F-4D97-AF65-F5344CB8AC3E}">
        <p14:creationId xmlns:p14="http://schemas.microsoft.com/office/powerpoint/2010/main" val="3512580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4000" y="1259999"/>
            <a:ext cx="11028664" cy="1116417"/>
          </a:xfrm>
        </p:spPr>
        <p:txBody>
          <a:bodyPr>
            <a:noAutofit/>
          </a:bodyPr>
          <a:lstStyle/>
          <a:p>
            <a:pPr marL="0" lvl="1" indent="0">
              <a:buNone/>
              <a:tabLst>
                <a:tab pos="3138488" algn="l"/>
              </a:tabLst>
            </a:pPr>
            <a:r>
              <a:rPr lang="en-GB" sz="1800" b="1" dirty="0"/>
              <a:t>Training/test split</a:t>
            </a:r>
          </a:p>
          <a:p>
            <a:pPr marL="360363" lvl="1" indent="-360363">
              <a:buFont typeface="Arial" panose="020B0604020202020204" pitchFamily="34" charset="0"/>
              <a:buChar char="•"/>
              <a:tabLst>
                <a:tab pos="3138488" algn="l"/>
              </a:tabLst>
            </a:pPr>
            <a:r>
              <a:rPr lang="en-GB" sz="1800" dirty="0"/>
              <a:t>ANNs are highly flexible and can easily </a:t>
            </a:r>
            <a:r>
              <a:rPr lang="en-GB" sz="1800" b="1" dirty="0"/>
              <a:t>overfit</a:t>
            </a:r>
            <a:r>
              <a:rPr lang="en-GB" sz="1800" dirty="0"/>
              <a:t> the data</a:t>
            </a:r>
          </a:p>
        </p:txBody>
      </p:sp>
      <p:sp>
        <p:nvSpPr>
          <p:cNvPr id="2" name="Title 1"/>
          <p:cNvSpPr>
            <a:spLocks noGrp="1"/>
          </p:cNvSpPr>
          <p:nvPr>
            <p:ph type="title"/>
          </p:nvPr>
        </p:nvSpPr>
        <p:spPr>
          <a:xfrm>
            <a:off x="612000" y="274638"/>
            <a:ext cx="10972800" cy="1143000"/>
          </a:xfrm>
        </p:spPr>
        <p:txBody>
          <a:bodyPr vert="horz" lIns="91440" tIns="45720" rIns="91440" bIns="45720" rtlCol="0" anchor="ctr">
            <a:noAutofit/>
          </a:bodyPr>
          <a:lstStyle/>
          <a:p>
            <a:pPr>
              <a:lnSpc>
                <a:spcPct val="90000"/>
              </a:lnSpc>
            </a:pPr>
            <a:r>
              <a:rPr lang="en-GB" sz="4000" dirty="0">
                <a:latin typeface="Calibri Light" panose="020F0302020204030204" pitchFamily="34" charset="0"/>
                <a:cs typeface="Calibri Light" panose="020F0302020204030204" pitchFamily="34" charset="0"/>
              </a:rPr>
              <a:t>Training ANNs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Rectangle 13"/>
          <p:cNvSpPr/>
          <p:nvPr/>
        </p:nvSpPr>
        <p:spPr>
          <a:xfrm>
            <a:off x="1025810" y="2537668"/>
            <a:ext cx="2016224" cy="1602064"/>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Data Generating Process (DGP)</a:t>
            </a:r>
          </a:p>
        </p:txBody>
      </p:sp>
      <p:pic>
        <p:nvPicPr>
          <p:cNvPr id="35" name="Picture 3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2828" y="1992032"/>
            <a:ext cx="1346351" cy="1061216"/>
          </a:xfrm>
          <a:prstGeom prst="rect">
            <a:avLst/>
          </a:prstGeom>
        </p:spPr>
      </p:pic>
      <p:sp>
        <p:nvSpPr>
          <p:cNvPr id="36" name="Right Arrow 35"/>
          <p:cNvSpPr/>
          <p:nvPr/>
        </p:nvSpPr>
        <p:spPr>
          <a:xfrm>
            <a:off x="3226488"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37" name="Picture 36" descr="Screen Clipping"/>
          <p:cNvPicPr>
            <a:picLocks noChangeAspect="1"/>
          </p:cNvPicPr>
          <p:nvPr/>
        </p:nvPicPr>
        <p:blipFill rotWithShape="1">
          <a:blip r:embed="rId4">
            <a:extLst>
              <a:ext uri="{28A0092B-C50C-407E-A947-70E740481C1C}">
                <a14:useLocalDpi xmlns:a14="http://schemas.microsoft.com/office/drawing/2010/main" val="0"/>
              </a:ext>
            </a:extLst>
          </a:blip>
          <a:srcRect l="22262" r="-1" b="12837"/>
          <a:stretch/>
        </p:blipFill>
        <p:spPr>
          <a:xfrm>
            <a:off x="1127448" y="2627145"/>
            <a:ext cx="1872208" cy="936524"/>
          </a:xfrm>
          <a:prstGeom prst="rect">
            <a:avLst/>
          </a:prstGeom>
        </p:spPr>
      </p:pic>
      <p:sp>
        <p:nvSpPr>
          <p:cNvPr id="39" name="Right Arrow 38"/>
          <p:cNvSpPr/>
          <p:nvPr/>
        </p:nvSpPr>
        <p:spPr>
          <a:xfrm>
            <a:off x="5532320"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38" name="Rectangle 37"/>
          <p:cNvSpPr/>
          <p:nvPr/>
        </p:nvSpPr>
        <p:spPr>
          <a:xfrm>
            <a:off x="6649787" y="2822812"/>
            <a:ext cx="1343178" cy="1031776"/>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ML model</a:t>
            </a:r>
          </a:p>
        </p:txBody>
      </p:sp>
      <p:sp>
        <p:nvSpPr>
          <p:cNvPr id="43" name="Right Arrow 42"/>
          <p:cNvSpPr/>
          <p:nvPr/>
        </p:nvSpPr>
        <p:spPr>
          <a:xfrm>
            <a:off x="8179295" y="3123982"/>
            <a:ext cx="679770"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32" name="Group 31"/>
          <p:cNvGrpSpPr/>
          <p:nvPr/>
        </p:nvGrpSpPr>
        <p:grpSpPr>
          <a:xfrm>
            <a:off x="4343974" y="2760681"/>
            <a:ext cx="1003891" cy="1164073"/>
            <a:chOff x="3414319" y="2860646"/>
            <a:chExt cx="1224793" cy="1173410"/>
          </a:xfrm>
        </p:grpSpPr>
        <p:sp>
          <p:nvSpPr>
            <p:cNvPr id="33" name="Freeform 32"/>
            <p:cNvSpPr/>
            <p:nvPr/>
          </p:nvSpPr>
          <p:spPr>
            <a:xfrm>
              <a:off x="3414319" y="3036815"/>
              <a:ext cx="1224793" cy="997241"/>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Available 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val 33"/>
            <p:cNvSpPr/>
            <p:nvPr/>
          </p:nvSpPr>
          <p:spPr>
            <a:xfrm>
              <a:off x="3414319" y="2860646"/>
              <a:ext cx="1224792" cy="3523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5" name="Picture 4">
            <a:extLst>
              <a:ext uri="{FF2B5EF4-FFF2-40B4-BE49-F238E27FC236}">
                <a16:creationId xmlns:a16="http://schemas.microsoft.com/office/drawing/2014/main" id="{14C373E6-8122-4F81-F378-901CF5126C0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75764" y="2858981"/>
            <a:ext cx="900000" cy="623641"/>
          </a:xfrm>
          <a:prstGeom prst="rect">
            <a:avLst/>
          </a:prstGeom>
        </p:spPr>
      </p:pic>
      <p:grpSp>
        <p:nvGrpSpPr>
          <p:cNvPr id="10" name="Group 9">
            <a:extLst>
              <a:ext uri="{FF2B5EF4-FFF2-40B4-BE49-F238E27FC236}">
                <a16:creationId xmlns:a16="http://schemas.microsoft.com/office/drawing/2014/main" id="{05DA742F-D00D-2A18-336F-82F4AE8EBC37}"/>
              </a:ext>
            </a:extLst>
          </p:cNvPr>
          <p:cNvGrpSpPr/>
          <p:nvPr/>
        </p:nvGrpSpPr>
        <p:grpSpPr>
          <a:xfrm>
            <a:off x="9045395" y="2415972"/>
            <a:ext cx="2941393" cy="1781955"/>
            <a:chOff x="9045395" y="2415972"/>
            <a:chExt cx="2941393" cy="1781955"/>
          </a:xfrm>
        </p:grpSpPr>
        <p:grpSp>
          <p:nvGrpSpPr>
            <p:cNvPr id="8" name="Group 7">
              <a:extLst>
                <a:ext uri="{FF2B5EF4-FFF2-40B4-BE49-F238E27FC236}">
                  <a16:creationId xmlns:a16="http://schemas.microsoft.com/office/drawing/2014/main" id="{F33D6813-38FF-E927-3BAD-4AC5F8D6181A}"/>
                </a:ext>
              </a:extLst>
            </p:cNvPr>
            <p:cNvGrpSpPr/>
            <p:nvPr/>
          </p:nvGrpSpPr>
          <p:grpSpPr>
            <a:xfrm>
              <a:off x="9045395" y="2415972"/>
              <a:ext cx="2941393" cy="1781955"/>
              <a:chOff x="9045395" y="2415972"/>
              <a:chExt cx="2941393" cy="1781955"/>
            </a:xfrm>
          </p:grpSpPr>
          <p:pic>
            <p:nvPicPr>
              <p:cNvPr id="6" name="Picture 2">
                <a:extLst>
                  <a:ext uri="{FF2B5EF4-FFF2-40B4-BE49-F238E27FC236}">
                    <a16:creationId xmlns:a16="http://schemas.microsoft.com/office/drawing/2014/main" id="{7904D683-096D-C529-1B53-7583E3CB06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586" t="7834" b="33349"/>
              <a:stretch/>
            </p:blipFill>
            <p:spPr bwMode="auto">
              <a:xfrm>
                <a:off x="9045395" y="2415972"/>
                <a:ext cx="2941393" cy="178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6DD167A5-4962-D484-3B5A-D06D5E841DB7}"/>
                  </a:ext>
                </a:extLst>
              </p:cNvPr>
              <p:cNvSpPr/>
              <p:nvPr/>
            </p:nvSpPr>
            <p:spPr>
              <a:xfrm>
                <a:off x="9218055" y="2415972"/>
                <a:ext cx="2150770" cy="211091"/>
              </a:xfrm>
              <a:prstGeom prst="rect">
                <a:avLst/>
              </a:prstGeom>
              <a:solidFill>
                <a:schemeClr val="bg1"/>
              </a:solidFill>
              <a:ln w="19050">
                <a:noFill/>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Rectangle 8">
              <a:extLst>
                <a:ext uri="{FF2B5EF4-FFF2-40B4-BE49-F238E27FC236}">
                  <a16:creationId xmlns:a16="http://schemas.microsoft.com/office/drawing/2014/main" id="{15874208-2338-80CC-8708-4E50E85D8E84}"/>
                </a:ext>
              </a:extLst>
            </p:cNvPr>
            <p:cNvSpPr/>
            <p:nvPr/>
          </p:nvSpPr>
          <p:spPr>
            <a:xfrm>
              <a:off x="11625029" y="2493818"/>
              <a:ext cx="262171" cy="1588419"/>
            </a:xfrm>
            <a:prstGeom prst="rect">
              <a:avLst/>
            </a:prstGeom>
            <a:solidFill>
              <a:schemeClr val="bg1"/>
            </a:solidFill>
            <a:ln w="19050">
              <a:noFill/>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68698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1BACC-43DC-BAAE-08C6-C593601E49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69152C-0666-C4DC-EB4B-96AF38D7A52C}"/>
              </a:ext>
            </a:extLst>
          </p:cNvPr>
          <p:cNvSpPr>
            <a:spLocks noGrp="1"/>
          </p:cNvSpPr>
          <p:nvPr>
            <p:ph idx="1"/>
          </p:nvPr>
        </p:nvSpPr>
        <p:spPr>
          <a:xfrm>
            <a:off x="1044000" y="1259999"/>
            <a:ext cx="11028664" cy="1116417"/>
          </a:xfrm>
        </p:spPr>
        <p:txBody>
          <a:bodyPr>
            <a:noAutofit/>
          </a:bodyPr>
          <a:lstStyle/>
          <a:p>
            <a:pPr marL="0" lvl="1" indent="0">
              <a:buNone/>
              <a:tabLst>
                <a:tab pos="3138488" algn="l"/>
              </a:tabLst>
            </a:pPr>
            <a:r>
              <a:rPr lang="en-GB" sz="1800" b="1" dirty="0"/>
              <a:t>Training/test split</a:t>
            </a:r>
          </a:p>
          <a:p>
            <a:pPr marL="285750" lvl="1">
              <a:buFont typeface="Wingdings" pitchFamily="2" charset="2"/>
              <a:buChar char="Ø"/>
              <a:tabLst>
                <a:tab pos="3138488" algn="l"/>
              </a:tabLst>
            </a:pPr>
            <a:r>
              <a:rPr lang="en-GB" sz="1800" b="1" dirty="0">
                <a:solidFill>
                  <a:srgbClr val="24B5B3"/>
                </a:solidFill>
              </a:rPr>
              <a:t>Solution</a:t>
            </a:r>
            <a:r>
              <a:rPr lang="en-GB" sz="1800" dirty="0">
                <a:solidFill>
                  <a:srgbClr val="24B5B3"/>
                </a:solidFill>
              </a:rPr>
              <a:t>: Split the available data in two parts: </a:t>
            </a:r>
            <a:r>
              <a:rPr lang="en-GB" sz="1800" b="1" dirty="0">
                <a:solidFill>
                  <a:srgbClr val="24B5B3"/>
                </a:solidFill>
              </a:rPr>
              <a:t>Train data </a:t>
            </a:r>
            <a:r>
              <a:rPr lang="en-GB" sz="1800" dirty="0">
                <a:solidFill>
                  <a:srgbClr val="24B5B3"/>
                </a:solidFill>
              </a:rPr>
              <a:t>&amp; </a:t>
            </a:r>
            <a:r>
              <a:rPr lang="en-GB" sz="1800" b="1" dirty="0">
                <a:solidFill>
                  <a:srgbClr val="24B5B3"/>
                </a:solidFill>
              </a:rPr>
              <a:t>Test data</a:t>
            </a:r>
            <a:endParaRPr lang="en-GB" sz="1800" dirty="0">
              <a:solidFill>
                <a:srgbClr val="24B5B3"/>
              </a:solidFill>
            </a:endParaRPr>
          </a:p>
        </p:txBody>
      </p:sp>
      <p:sp>
        <p:nvSpPr>
          <p:cNvPr id="2" name="Title 1">
            <a:extLst>
              <a:ext uri="{FF2B5EF4-FFF2-40B4-BE49-F238E27FC236}">
                <a16:creationId xmlns:a16="http://schemas.microsoft.com/office/drawing/2014/main" id="{E04AD08C-FCC4-8310-334F-05B54F17BC60}"/>
              </a:ext>
            </a:extLst>
          </p:cNvPr>
          <p:cNvSpPr>
            <a:spLocks noGrp="1"/>
          </p:cNvSpPr>
          <p:nvPr>
            <p:ph type="title"/>
          </p:nvPr>
        </p:nvSpPr>
        <p:spPr>
          <a:xfrm>
            <a:off x="612000" y="274638"/>
            <a:ext cx="10972800" cy="1143000"/>
          </a:xfrm>
        </p:spPr>
        <p:txBody>
          <a:bodyPr vert="horz" lIns="91440" tIns="45720" rIns="91440" bIns="45720" rtlCol="0" anchor="ctr">
            <a:noAutofit/>
          </a:bodyPr>
          <a:lstStyle/>
          <a:p>
            <a:pPr>
              <a:lnSpc>
                <a:spcPct val="90000"/>
              </a:lnSpc>
            </a:pPr>
            <a:r>
              <a:rPr lang="en-GB" sz="4000" dirty="0">
                <a:latin typeface="Calibri Light" panose="020F0302020204030204" pitchFamily="34" charset="0"/>
                <a:cs typeface="Calibri Light" panose="020F0302020204030204" pitchFamily="34" charset="0"/>
              </a:rPr>
              <a:t>Training ANNs</a:t>
            </a:r>
          </a:p>
        </p:txBody>
      </p:sp>
      <p:sp>
        <p:nvSpPr>
          <p:cNvPr id="4" name="Slide Number Placeholder 3">
            <a:extLst>
              <a:ext uri="{FF2B5EF4-FFF2-40B4-BE49-F238E27FC236}">
                <a16:creationId xmlns:a16="http://schemas.microsoft.com/office/drawing/2014/main" id="{78CA8A9E-4720-F797-DF5E-E31E97B848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5E953E8B-C21B-FDBD-2806-75B4029469E0}"/>
              </a:ext>
            </a:extLst>
          </p:cNvPr>
          <p:cNvSpPr/>
          <p:nvPr/>
        </p:nvSpPr>
        <p:spPr>
          <a:xfrm>
            <a:off x="1025810" y="2537668"/>
            <a:ext cx="2016224" cy="1602064"/>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Data Generating Process (DGP)</a:t>
            </a:r>
          </a:p>
        </p:txBody>
      </p:sp>
      <p:pic>
        <p:nvPicPr>
          <p:cNvPr id="35" name="Picture 34" descr="Screen Clipping">
            <a:extLst>
              <a:ext uri="{FF2B5EF4-FFF2-40B4-BE49-F238E27FC236}">
                <a16:creationId xmlns:a16="http://schemas.microsoft.com/office/drawing/2014/main" id="{6AE0587E-4C62-6E25-6BFA-7452FCDE56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2828" y="1992032"/>
            <a:ext cx="1346351" cy="1061216"/>
          </a:xfrm>
          <a:prstGeom prst="rect">
            <a:avLst/>
          </a:prstGeom>
        </p:spPr>
      </p:pic>
      <p:sp>
        <p:nvSpPr>
          <p:cNvPr id="36" name="Right Arrow 35">
            <a:extLst>
              <a:ext uri="{FF2B5EF4-FFF2-40B4-BE49-F238E27FC236}">
                <a16:creationId xmlns:a16="http://schemas.microsoft.com/office/drawing/2014/main" id="{A8D1C25B-A322-44A1-C13D-1CBB34819DD0}"/>
              </a:ext>
            </a:extLst>
          </p:cNvPr>
          <p:cNvSpPr/>
          <p:nvPr/>
        </p:nvSpPr>
        <p:spPr>
          <a:xfrm>
            <a:off x="3226488"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37" name="Picture 36" descr="Screen Clipping">
            <a:extLst>
              <a:ext uri="{FF2B5EF4-FFF2-40B4-BE49-F238E27FC236}">
                <a16:creationId xmlns:a16="http://schemas.microsoft.com/office/drawing/2014/main" id="{E78AA672-46AF-FDB5-00B0-41FAA257039E}"/>
              </a:ext>
            </a:extLst>
          </p:cNvPr>
          <p:cNvPicPr>
            <a:picLocks noChangeAspect="1"/>
          </p:cNvPicPr>
          <p:nvPr/>
        </p:nvPicPr>
        <p:blipFill rotWithShape="1">
          <a:blip r:embed="rId4">
            <a:extLst>
              <a:ext uri="{28A0092B-C50C-407E-A947-70E740481C1C}">
                <a14:useLocalDpi xmlns:a14="http://schemas.microsoft.com/office/drawing/2010/main" val="0"/>
              </a:ext>
            </a:extLst>
          </a:blip>
          <a:srcRect l="22262" r="-1" b="12837"/>
          <a:stretch/>
        </p:blipFill>
        <p:spPr>
          <a:xfrm>
            <a:off x="1127448" y="2627145"/>
            <a:ext cx="1872208" cy="936524"/>
          </a:xfrm>
          <a:prstGeom prst="rect">
            <a:avLst/>
          </a:prstGeom>
        </p:spPr>
      </p:pic>
      <p:sp>
        <p:nvSpPr>
          <p:cNvPr id="39" name="Right Arrow 38">
            <a:extLst>
              <a:ext uri="{FF2B5EF4-FFF2-40B4-BE49-F238E27FC236}">
                <a16:creationId xmlns:a16="http://schemas.microsoft.com/office/drawing/2014/main" id="{67128178-E507-73D6-1453-6BED98712B78}"/>
              </a:ext>
            </a:extLst>
          </p:cNvPr>
          <p:cNvSpPr/>
          <p:nvPr/>
        </p:nvSpPr>
        <p:spPr>
          <a:xfrm>
            <a:off x="5532320"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5E867985-9454-9190-6CB9-73842DB81108}"/>
              </a:ext>
            </a:extLst>
          </p:cNvPr>
          <p:cNvSpPr/>
          <p:nvPr/>
        </p:nvSpPr>
        <p:spPr>
          <a:xfrm>
            <a:off x="6649787" y="2822812"/>
            <a:ext cx="1343178" cy="1031776"/>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ML model</a:t>
            </a:r>
          </a:p>
        </p:txBody>
      </p:sp>
      <p:sp>
        <p:nvSpPr>
          <p:cNvPr id="43" name="Right Arrow 42">
            <a:extLst>
              <a:ext uri="{FF2B5EF4-FFF2-40B4-BE49-F238E27FC236}">
                <a16:creationId xmlns:a16="http://schemas.microsoft.com/office/drawing/2014/main" id="{1E1B07ED-19C4-86EB-0A1F-FC872DF9867A}"/>
              </a:ext>
            </a:extLst>
          </p:cNvPr>
          <p:cNvSpPr/>
          <p:nvPr/>
        </p:nvSpPr>
        <p:spPr>
          <a:xfrm>
            <a:off x="8179295" y="3123982"/>
            <a:ext cx="679770"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32" name="Group 31">
            <a:extLst>
              <a:ext uri="{FF2B5EF4-FFF2-40B4-BE49-F238E27FC236}">
                <a16:creationId xmlns:a16="http://schemas.microsoft.com/office/drawing/2014/main" id="{43BE943B-06F3-B7EF-62C7-5D333C670CD7}"/>
              </a:ext>
            </a:extLst>
          </p:cNvPr>
          <p:cNvGrpSpPr/>
          <p:nvPr/>
        </p:nvGrpSpPr>
        <p:grpSpPr>
          <a:xfrm>
            <a:off x="4343974" y="2760681"/>
            <a:ext cx="1003891" cy="1164073"/>
            <a:chOff x="3414319" y="2860646"/>
            <a:chExt cx="1224793" cy="1173410"/>
          </a:xfrm>
        </p:grpSpPr>
        <p:sp>
          <p:nvSpPr>
            <p:cNvPr id="33" name="Freeform 32">
              <a:extLst>
                <a:ext uri="{FF2B5EF4-FFF2-40B4-BE49-F238E27FC236}">
                  <a16:creationId xmlns:a16="http://schemas.microsoft.com/office/drawing/2014/main" id="{4CC7CAE2-A2F6-86F6-1893-84A5A435C175}"/>
                </a:ext>
              </a:extLst>
            </p:cNvPr>
            <p:cNvSpPr/>
            <p:nvPr/>
          </p:nvSpPr>
          <p:spPr>
            <a:xfrm>
              <a:off x="3414319" y="3036815"/>
              <a:ext cx="1224793" cy="997241"/>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Available 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val 33">
              <a:extLst>
                <a:ext uri="{FF2B5EF4-FFF2-40B4-BE49-F238E27FC236}">
                  <a16:creationId xmlns:a16="http://schemas.microsoft.com/office/drawing/2014/main" id="{2F7801AB-714B-139F-481F-A7FB5B98848C}"/>
                </a:ext>
              </a:extLst>
            </p:cNvPr>
            <p:cNvSpPr/>
            <p:nvPr/>
          </p:nvSpPr>
          <p:spPr>
            <a:xfrm>
              <a:off x="3414319" y="2860646"/>
              <a:ext cx="1224792" cy="3523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5" name="Picture 4">
            <a:extLst>
              <a:ext uri="{FF2B5EF4-FFF2-40B4-BE49-F238E27FC236}">
                <a16:creationId xmlns:a16="http://schemas.microsoft.com/office/drawing/2014/main" id="{75D8BCA8-F3B5-F6C9-4510-80DBE56BE6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75764" y="2858981"/>
            <a:ext cx="900000" cy="623641"/>
          </a:xfrm>
          <a:prstGeom prst="rect">
            <a:avLst/>
          </a:prstGeom>
        </p:spPr>
      </p:pic>
      <p:pic>
        <p:nvPicPr>
          <p:cNvPr id="11" name="Picture 2" descr="Image result for understand icon">
            <a:extLst>
              <a:ext uri="{FF2B5EF4-FFF2-40B4-BE49-F238E27FC236}">
                <a16:creationId xmlns:a16="http://schemas.microsoft.com/office/drawing/2014/main" id="{6268F164-9B14-A10B-6E51-736EE0A63B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4287" y="1115997"/>
            <a:ext cx="1435887" cy="1435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05A46F0-02CE-CF86-651A-427D631A18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71895" y="2844406"/>
            <a:ext cx="1152128" cy="982157"/>
          </a:xfrm>
          <a:prstGeom prst="rect">
            <a:avLst/>
          </a:prstGeom>
        </p:spPr>
      </p:pic>
      <p:grpSp>
        <p:nvGrpSpPr>
          <p:cNvPr id="13" name="Group 12">
            <a:extLst>
              <a:ext uri="{FF2B5EF4-FFF2-40B4-BE49-F238E27FC236}">
                <a16:creationId xmlns:a16="http://schemas.microsoft.com/office/drawing/2014/main" id="{61A207B4-9F52-75D4-2BF9-0DDC1AC26637}"/>
              </a:ext>
            </a:extLst>
          </p:cNvPr>
          <p:cNvGrpSpPr/>
          <p:nvPr/>
        </p:nvGrpSpPr>
        <p:grpSpPr>
          <a:xfrm rot="188197">
            <a:off x="4158215" y="3383849"/>
            <a:ext cx="1304538" cy="276170"/>
            <a:chOff x="2784318" y="5949280"/>
            <a:chExt cx="1543958" cy="504056"/>
          </a:xfrm>
        </p:grpSpPr>
        <p:cxnSp>
          <p:nvCxnSpPr>
            <p:cNvPr id="15" name="Straight Connector 14">
              <a:extLst>
                <a:ext uri="{FF2B5EF4-FFF2-40B4-BE49-F238E27FC236}">
                  <a16:creationId xmlns:a16="http://schemas.microsoft.com/office/drawing/2014/main" id="{B2AA2BD5-2787-2805-43EB-E48F8AF8E200}"/>
                </a:ext>
              </a:extLst>
            </p:cNvPr>
            <p:cNvCxnSpPr/>
            <p:nvPr/>
          </p:nvCxnSpPr>
          <p:spPr>
            <a:xfrm flipV="1">
              <a:off x="2784318" y="6021288"/>
              <a:ext cx="258402" cy="360040"/>
            </a:xfrm>
            <a:prstGeom prst="line">
              <a:avLst/>
            </a:prstGeom>
            <a:ln w="5715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9D410A5C-1B8B-AABF-EBA2-CEE270C3FE7E}"/>
                </a:ext>
              </a:extLst>
            </p:cNvPr>
            <p:cNvCxnSpPr/>
            <p:nvPr/>
          </p:nvCxnSpPr>
          <p:spPr>
            <a:xfrm flipH="1" flipV="1">
              <a:off x="3042034" y="6021288"/>
              <a:ext cx="253616" cy="360040"/>
            </a:xfrm>
            <a:prstGeom prst="line">
              <a:avLst/>
            </a:prstGeom>
            <a:ln w="5715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1221F1F8-C8A9-6BBE-1B29-AB003AE76641}"/>
                </a:ext>
              </a:extLst>
            </p:cNvPr>
            <p:cNvCxnSpPr/>
            <p:nvPr/>
          </p:nvCxnSpPr>
          <p:spPr>
            <a:xfrm flipH="1">
              <a:off x="3300436" y="6021288"/>
              <a:ext cx="275284" cy="360040"/>
            </a:xfrm>
            <a:prstGeom prst="line">
              <a:avLst/>
            </a:prstGeom>
            <a:ln w="5715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176A4A05-492B-3E04-C52D-74377F5BE357}"/>
                </a:ext>
              </a:extLst>
            </p:cNvPr>
            <p:cNvCxnSpPr/>
            <p:nvPr/>
          </p:nvCxnSpPr>
          <p:spPr>
            <a:xfrm flipH="1" flipV="1">
              <a:off x="3575720" y="6021288"/>
              <a:ext cx="288032" cy="432048"/>
            </a:xfrm>
            <a:prstGeom prst="line">
              <a:avLst/>
            </a:prstGeom>
            <a:ln w="5715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04B7AB07-A455-1581-BE67-158EFA080948}"/>
                </a:ext>
              </a:extLst>
            </p:cNvPr>
            <p:cNvCxnSpPr/>
            <p:nvPr/>
          </p:nvCxnSpPr>
          <p:spPr>
            <a:xfrm flipV="1">
              <a:off x="3855790" y="5949280"/>
              <a:ext cx="303732" cy="504056"/>
            </a:xfrm>
            <a:prstGeom prst="line">
              <a:avLst/>
            </a:prstGeom>
            <a:ln w="5715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2506BBD0-26E6-957D-EB2D-DF568094297E}"/>
                </a:ext>
              </a:extLst>
            </p:cNvPr>
            <p:cNvCxnSpPr/>
            <p:nvPr/>
          </p:nvCxnSpPr>
          <p:spPr>
            <a:xfrm flipH="1" flipV="1">
              <a:off x="4143822" y="5949280"/>
              <a:ext cx="184454" cy="288032"/>
            </a:xfrm>
            <a:prstGeom prst="line">
              <a:avLst/>
            </a:prstGeom>
            <a:ln w="5715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66971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Rectangle 13"/>
          <p:cNvSpPr/>
          <p:nvPr/>
        </p:nvSpPr>
        <p:spPr>
          <a:xfrm>
            <a:off x="1025810" y="2537668"/>
            <a:ext cx="2016224" cy="1602064"/>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Data Generating Process (DGP)</a:t>
            </a:r>
          </a:p>
        </p:txBody>
      </p:sp>
      <p:pic>
        <p:nvPicPr>
          <p:cNvPr id="35" name="Picture 3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2828" y="1992032"/>
            <a:ext cx="1346351" cy="1061216"/>
          </a:xfrm>
          <a:prstGeom prst="rect">
            <a:avLst/>
          </a:prstGeom>
        </p:spPr>
      </p:pic>
      <p:sp>
        <p:nvSpPr>
          <p:cNvPr id="36" name="Right Arrow 35"/>
          <p:cNvSpPr/>
          <p:nvPr/>
        </p:nvSpPr>
        <p:spPr>
          <a:xfrm>
            <a:off x="3226488"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37" name="Picture 36" descr="Screen Clipping"/>
          <p:cNvPicPr>
            <a:picLocks noChangeAspect="1"/>
          </p:cNvPicPr>
          <p:nvPr/>
        </p:nvPicPr>
        <p:blipFill rotWithShape="1">
          <a:blip r:embed="rId4">
            <a:extLst>
              <a:ext uri="{28A0092B-C50C-407E-A947-70E740481C1C}">
                <a14:useLocalDpi xmlns:a14="http://schemas.microsoft.com/office/drawing/2010/main" val="0"/>
              </a:ext>
            </a:extLst>
          </a:blip>
          <a:srcRect l="22262" r="-1" b="12837"/>
          <a:stretch/>
        </p:blipFill>
        <p:spPr>
          <a:xfrm>
            <a:off x="1127448" y="2627145"/>
            <a:ext cx="1872208" cy="936524"/>
          </a:xfrm>
          <a:prstGeom prst="rect">
            <a:avLst/>
          </a:prstGeom>
        </p:spPr>
      </p:pic>
      <p:sp>
        <p:nvSpPr>
          <p:cNvPr id="39" name="Right Arrow 38"/>
          <p:cNvSpPr/>
          <p:nvPr/>
        </p:nvSpPr>
        <p:spPr>
          <a:xfrm>
            <a:off x="5532320"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38" name="Rectangle 37"/>
          <p:cNvSpPr/>
          <p:nvPr/>
        </p:nvSpPr>
        <p:spPr>
          <a:xfrm>
            <a:off x="6649787" y="2822812"/>
            <a:ext cx="1343178" cy="1031776"/>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ML model</a:t>
            </a:r>
          </a:p>
        </p:txBody>
      </p:sp>
      <p:sp>
        <p:nvSpPr>
          <p:cNvPr id="43" name="Right Arrow 42"/>
          <p:cNvSpPr/>
          <p:nvPr/>
        </p:nvSpPr>
        <p:spPr>
          <a:xfrm>
            <a:off x="8179295" y="3123982"/>
            <a:ext cx="679770"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32" name="Group 31"/>
          <p:cNvGrpSpPr/>
          <p:nvPr/>
        </p:nvGrpSpPr>
        <p:grpSpPr>
          <a:xfrm>
            <a:off x="4343974" y="2760680"/>
            <a:ext cx="1003891" cy="902826"/>
            <a:chOff x="3414319" y="2860646"/>
            <a:chExt cx="1224793" cy="869951"/>
          </a:xfrm>
        </p:grpSpPr>
        <p:sp>
          <p:nvSpPr>
            <p:cNvPr id="33" name="Freeform 32"/>
            <p:cNvSpPr/>
            <p:nvPr/>
          </p:nvSpPr>
          <p:spPr>
            <a:xfrm>
              <a:off x="3414319" y="3036815"/>
              <a:ext cx="1224793" cy="693782"/>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Train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val 33"/>
            <p:cNvSpPr/>
            <p:nvPr/>
          </p:nvSpPr>
          <p:spPr>
            <a:xfrm>
              <a:off x="3414319" y="2860646"/>
              <a:ext cx="1224792" cy="3523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9" name="Group 28"/>
          <p:cNvGrpSpPr/>
          <p:nvPr/>
        </p:nvGrpSpPr>
        <p:grpSpPr>
          <a:xfrm>
            <a:off x="4351425" y="4437112"/>
            <a:ext cx="1003891" cy="902826"/>
            <a:chOff x="3414319" y="2860646"/>
            <a:chExt cx="1224793" cy="869951"/>
          </a:xfrm>
        </p:grpSpPr>
        <p:sp>
          <p:nvSpPr>
            <p:cNvPr id="30" name="Freeform 29"/>
            <p:cNvSpPr/>
            <p:nvPr/>
          </p:nvSpPr>
          <p:spPr>
            <a:xfrm>
              <a:off x="3414319" y="3036815"/>
              <a:ext cx="1224793" cy="693782"/>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Oval 30"/>
            <p:cNvSpPr/>
            <p:nvPr/>
          </p:nvSpPr>
          <p:spPr>
            <a:xfrm>
              <a:off x="3414319" y="2860646"/>
              <a:ext cx="1224792" cy="352337"/>
            </a:xfrm>
            <a:prstGeom prst="ellipse">
              <a:avLst/>
            </a:prstGeom>
            <a:solidFill>
              <a:schemeClr val="bg1"/>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Right Arrow 43"/>
          <p:cNvSpPr/>
          <p:nvPr/>
        </p:nvSpPr>
        <p:spPr>
          <a:xfrm rot="5400000">
            <a:off x="4662493" y="3840143"/>
            <a:ext cx="381754" cy="429436"/>
          </a:xfrm>
          <a:prstGeom prst="rightArrow">
            <a:avLst/>
          </a:prstGeom>
          <a:solidFill>
            <a:srgbClr val="DE7A00"/>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45" name="Right Arrow 44"/>
          <p:cNvSpPr/>
          <p:nvPr/>
        </p:nvSpPr>
        <p:spPr>
          <a:xfrm>
            <a:off x="5579486" y="4701827"/>
            <a:ext cx="3279580" cy="429436"/>
          </a:xfrm>
          <a:prstGeom prst="rightArrow">
            <a:avLst/>
          </a:prstGeom>
          <a:solidFill>
            <a:srgbClr val="DE7A00"/>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1895" y="4358443"/>
            <a:ext cx="1152128" cy="982157"/>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1895" y="2844406"/>
            <a:ext cx="1152128" cy="982157"/>
          </a:xfrm>
          <a:prstGeom prst="rect">
            <a:avLst/>
          </a:prstGeom>
        </p:spPr>
      </p:pic>
      <p:sp>
        <p:nvSpPr>
          <p:cNvPr id="5" name="TextBox 4"/>
          <p:cNvSpPr txBox="1"/>
          <p:nvPr/>
        </p:nvSpPr>
        <p:spPr>
          <a:xfrm>
            <a:off x="1025810" y="5108991"/>
            <a:ext cx="391806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E7A00"/>
                </a:solidFill>
                <a:effectLst/>
                <a:uLnTx/>
                <a:uFillTx/>
                <a:latin typeface="Calibri"/>
                <a:ea typeface="+mn-ea"/>
                <a:cs typeface="+mn-cs"/>
              </a:rPr>
              <a:t>Usually a random split:</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srgbClr val="DE7A00"/>
                </a:solidFill>
                <a:effectLst/>
                <a:uLnTx/>
                <a:uFillTx/>
                <a:latin typeface="Calibri"/>
                <a:ea typeface="+mn-ea"/>
                <a:cs typeface="+mn-cs"/>
              </a:rPr>
              <a:t>Small data: 60% training; 40% test</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GB" sz="1800" b="0" i="0" u="none" strike="noStrike" kern="1200" cap="none" spc="0" normalizeH="0" baseline="0" noProof="0" dirty="0">
                <a:ln>
                  <a:noFill/>
                </a:ln>
                <a:solidFill>
                  <a:srgbClr val="DE7A00"/>
                </a:solidFill>
                <a:effectLst/>
                <a:uLnTx/>
                <a:uFillTx/>
                <a:latin typeface="Calibri"/>
                <a:ea typeface="+mn-ea"/>
                <a:cs typeface="+mn-cs"/>
              </a:rPr>
              <a:t>Large data: 90% training; 10% 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DE7A00"/>
              </a:solidFill>
              <a:effectLst/>
              <a:uLnTx/>
              <a:uFillTx/>
              <a:latin typeface="Calibri"/>
              <a:ea typeface="+mn-ea"/>
              <a:cs typeface="+mn-cs"/>
            </a:endParaRPr>
          </a:p>
        </p:txBody>
      </p:sp>
      <p:cxnSp>
        <p:nvCxnSpPr>
          <p:cNvPr id="7" name="Straight Arrow Connector 6"/>
          <p:cNvCxnSpPr/>
          <p:nvPr/>
        </p:nvCxnSpPr>
        <p:spPr>
          <a:xfrm flipV="1">
            <a:off x="3226488" y="4139732"/>
            <a:ext cx="1328205" cy="773606"/>
          </a:xfrm>
          <a:prstGeom prst="straightConnector1">
            <a:avLst/>
          </a:prstGeom>
          <a:ln w="19050">
            <a:solidFill>
              <a:srgbClr val="DE7A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42" name="Content Placeholder 2"/>
          <p:cNvSpPr>
            <a:spLocks noGrp="1"/>
          </p:cNvSpPr>
          <p:nvPr>
            <p:ph idx="1"/>
          </p:nvPr>
        </p:nvSpPr>
        <p:spPr>
          <a:xfrm>
            <a:off x="1044000" y="1260000"/>
            <a:ext cx="11028664" cy="791082"/>
          </a:xfrm>
        </p:spPr>
        <p:txBody>
          <a:bodyPr>
            <a:normAutofit/>
          </a:bodyPr>
          <a:lstStyle/>
          <a:p>
            <a:pPr marL="0" lvl="1" indent="0">
              <a:buNone/>
              <a:tabLst>
                <a:tab pos="3138488" algn="l"/>
              </a:tabLst>
            </a:pPr>
            <a:r>
              <a:rPr lang="en-GB" sz="1800" b="1" dirty="0"/>
              <a:t>Training/test split</a:t>
            </a:r>
          </a:p>
          <a:p>
            <a:pPr marL="285750" lvl="1">
              <a:buFont typeface="Wingdings" pitchFamily="2" charset="2"/>
              <a:buChar char="Ø"/>
              <a:tabLst>
                <a:tab pos="3138488" algn="l"/>
              </a:tabLst>
            </a:pPr>
            <a:r>
              <a:rPr lang="en-GB" sz="1800" b="1" dirty="0">
                <a:solidFill>
                  <a:srgbClr val="24B5B3"/>
                </a:solidFill>
              </a:rPr>
              <a:t>Solution</a:t>
            </a:r>
            <a:r>
              <a:rPr lang="en-GB" sz="1800" dirty="0">
                <a:solidFill>
                  <a:srgbClr val="24B5B3"/>
                </a:solidFill>
              </a:rPr>
              <a:t>: Split the available data in two parts: </a:t>
            </a:r>
            <a:r>
              <a:rPr lang="en-GB" sz="1800" b="1" dirty="0">
                <a:solidFill>
                  <a:srgbClr val="24B5B3"/>
                </a:solidFill>
              </a:rPr>
              <a:t>Train data </a:t>
            </a:r>
            <a:r>
              <a:rPr lang="en-GB" sz="1800" dirty="0">
                <a:solidFill>
                  <a:srgbClr val="24B5B3"/>
                </a:solidFill>
              </a:rPr>
              <a:t>&amp; </a:t>
            </a:r>
            <a:r>
              <a:rPr lang="en-GB" sz="1800" b="1" dirty="0">
                <a:solidFill>
                  <a:srgbClr val="24B5B3"/>
                </a:solidFill>
              </a:rPr>
              <a:t>Test data</a:t>
            </a:r>
            <a:endParaRPr lang="en-GB" sz="1800" dirty="0">
              <a:solidFill>
                <a:srgbClr val="24B5B3"/>
              </a:solidFill>
            </a:endParaRPr>
          </a:p>
        </p:txBody>
      </p:sp>
      <p:pic>
        <p:nvPicPr>
          <p:cNvPr id="3" name="Picture 2">
            <a:extLst>
              <a:ext uri="{FF2B5EF4-FFF2-40B4-BE49-F238E27FC236}">
                <a16:creationId xmlns:a16="http://schemas.microsoft.com/office/drawing/2014/main" id="{BFFA4178-BBB0-03D2-79B8-247C12FD64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75764" y="2858981"/>
            <a:ext cx="900000" cy="623641"/>
          </a:xfrm>
          <a:prstGeom prst="rect">
            <a:avLst/>
          </a:prstGeom>
        </p:spPr>
      </p:pic>
      <p:pic>
        <p:nvPicPr>
          <p:cNvPr id="6" name="Picture 5">
            <a:extLst>
              <a:ext uri="{FF2B5EF4-FFF2-40B4-BE49-F238E27FC236}">
                <a16:creationId xmlns:a16="http://schemas.microsoft.com/office/drawing/2014/main" id="{95B59A15-798B-A77D-EC37-24C64B0F57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16450" y="4577221"/>
            <a:ext cx="900000" cy="623641"/>
          </a:xfrm>
          <a:prstGeom prst="rect">
            <a:avLst/>
          </a:prstGeom>
        </p:spPr>
      </p:pic>
      <p:sp>
        <p:nvSpPr>
          <p:cNvPr id="10" name="Title 1">
            <a:extLst>
              <a:ext uri="{FF2B5EF4-FFF2-40B4-BE49-F238E27FC236}">
                <a16:creationId xmlns:a16="http://schemas.microsoft.com/office/drawing/2014/main" id="{1E9751FA-E36E-0D92-0A04-F0DD344335E1}"/>
              </a:ext>
            </a:extLst>
          </p:cNvPr>
          <p:cNvSpPr>
            <a:spLocks noGrp="1"/>
          </p:cNvSpPr>
          <p:nvPr>
            <p:ph type="title"/>
          </p:nvPr>
        </p:nvSpPr>
        <p:spPr>
          <a:xfrm>
            <a:off x="612000" y="274638"/>
            <a:ext cx="10972800" cy="1143000"/>
          </a:xfrm>
        </p:spPr>
        <p:txBody>
          <a:bodyPr vert="horz" lIns="91440" tIns="45720" rIns="91440" bIns="45720" rtlCol="0" anchor="ctr">
            <a:noAutofit/>
          </a:bodyPr>
          <a:lstStyle/>
          <a:p>
            <a:pPr>
              <a:lnSpc>
                <a:spcPct val="90000"/>
              </a:lnSpc>
            </a:pPr>
            <a:r>
              <a:rPr lang="en-GB" sz="4000" dirty="0">
                <a:latin typeface="Calibri Light" panose="020F0302020204030204" pitchFamily="34" charset="0"/>
                <a:cs typeface="Calibri Light" panose="020F0302020204030204" pitchFamily="34" charset="0"/>
              </a:rPr>
              <a:t>Training ANNs</a:t>
            </a:r>
          </a:p>
        </p:txBody>
      </p:sp>
    </p:spTree>
    <p:extLst>
      <p:ext uri="{BB962C8B-B14F-4D97-AF65-F5344CB8AC3E}">
        <p14:creationId xmlns:p14="http://schemas.microsoft.com/office/powerpoint/2010/main" val="1398943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5617" y="2812427"/>
            <a:ext cx="1152128" cy="982157"/>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Rectangle 13"/>
          <p:cNvSpPr/>
          <p:nvPr/>
        </p:nvSpPr>
        <p:spPr>
          <a:xfrm>
            <a:off x="1025810" y="2537668"/>
            <a:ext cx="2016224" cy="1602064"/>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Data Generating Process (DGP)</a:t>
            </a:r>
          </a:p>
        </p:txBody>
      </p:sp>
      <p:pic>
        <p:nvPicPr>
          <p:cNvPr id="35" name="Picture 34"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2828" y="1992032"/>
            <a:ext cx="1346351" cy="1061216"/>
          </a:xfrm>
          <a:prstGeom prst="rect">
            <a:avLst/>
          </a:prstGeom>
        </p:spPr>
      </p:pic>
      <p:sp>
        <p:nvSpPr>
          <p:cNvPr id="36" name="Right Arrow 35"/>
          <p:cNvSpPr/>
          <p:nvPr/>
        </p:nvSpPr>
        <p:spPr>
          <a:xfrm>
            <a:off x="3226488"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37" name="Picture 36" descr="Screen Clipping"/>
          <p:cNvPicPr>
            <a:picLocks noChangeAspect="1"/>
          </p:cNvPicPr>
          <p:nvPr/>
        </p:nvPicPr>
        <p:blipFill rotWithShape="1">
          <a:blip r:embed="rId5">
            <a:extLst>
              <a:ext uri="{28A0092B-C50C-407E-A947-70E740481C1C}">
                <a14:useLocalDpi xmlns:a14="http://schemas.microsoft.com/office/drawing/2010/main" val="0"/>
              </a:ext>
            </a:extLst>
          </a:blip>
          <a:srcRect l="22262" r="-1" b="12837"/>
          <a:stretch/>
        </p:blipFill>
        <p:spPr>
          <a:xfrm>
            <a:off x="1127448" y="2627145"/>
            <a:ext cx="1872208" cy="936524"/>
          </a:xfrm>
          <a:prstGeom prst="rect">
            <a:avLst/>
          </a:prstGeom>
        </p:spPr>
      </p:pic>
      <p:sp>
        <p:nvSpPr>
          <p:cNvPr id="39" name="Right Arrow 38"/>
          <p:cNvSpPr/>
          <p:nvPr/>
        </p:nvSpPr>
        <p:spPr>
          <a:xfrm>
            <a:off x="5532320"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38" name="Rectangle 37"/>
          <p:cNvSpPr/>
          <p:nvPr/>
        </p:nvSpPr>
        <p:spPr>
          <a:xfrm>
            <a:off x="6649787" y="2822812"/>
            <a:ext cx="1343178" cy="1031776"/>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ML model</a:t>
            </a:r>
          </a:p>
        </p:txBody>
      </p:sp>
      <p:sp>
        <p:nvSpPr>
          <p:cNvPr id="43" name="Right Arrow 42"/>
          <p:cNvSpPr/>
          <p:nvPr/>
        </p:nvSpPr>
        <p:spPr>
          <a:xfrm>
            <a:off x="8179295" y="3123982"/>
            <a:ext cx="679770"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32" name="Group 31"/>
          <p:cNvGrpSpPr/>
          <p:nvPr/>
        </p:nvGrpSpPr>
        <p:grpSpPr>
          <a:xfrm>
            <a:off x="4343974" y="2760680"/>
            <a:ext cx="1003891" cy="902826"/>
            <a:chOff x="3414319" y="2860646"/>
            <a:chExt cx="1224793" cy="869951"/>
          </a:xfrm>
        </p:grpSpPr>
        <p:sp>
          <p:nvSpPr>
            <p:cNvPr id="33" name="Freeform 32"/>
            <p:cNvSpPr/>
            <p:nvPr/>
          </p:nvSpPr>
          <p:spPr>
            <a:xfrm>
              <a:off x="3414319" y="3036815"/>
              <a:ext cx="1224793" cy="693782"/>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Train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val 33"/>
            <p:cNvSpPr/>
            <p:nvPr/>
          </p:nvSpPr>
          <p:spPr>
            <a:xfrm>
              <a:off x="3414319" y="2860646"/>
              <a:ext cx="1224792" cy="3523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9" name="Group 28"/>
          <p:cNvGrpSpPr/>
          <p:nvPr/>
        </p:nvGrpSpPr>
        <p:grpSpPr>
          <a:xfrm>
            <a:off x="4351425" y="4437112"/>
            <a:ext cx="1003891" cy="902826"/>
            <a:chOff x="3414319" y="2860646"/>
            <a:chExt cx="1224793" cy="869951"/>
          </a:xfrm>
        </p:grpSpPr>
        <p:sp>
          <p:nvSpPr>
            <p:cNvPr id="30" name="Freeform 29"/>
            <p:cNvSpPr/>
            <p:nvPr/>
          </p:nvSpPr>
          <p:spPr>
            <a:xfrm>
              <a:off x="3414319" y="3036815"/>
              <a:ext cx="1224793" cy="693782"/>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Oval 30"/>
            <p:cNvSpPr/>
            <p:nvPr/>
          </p:nvSpPr>
          <p:spPr>
            <a:xfrm>
              <a:off x="3414319" y="2860646"/>
              <a:ext cx="1224792" cy="352337"/>
            </a:xfrm>
            <a:prstGeom prst="ellipse">
              <a:avLst/>
            </a:prstGeom>
            <a:solidFill>
              <a:schemeClr val="bg1"/>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Right Arrow 43"/>
          <p:cNvSpPr/>
          <p:nvPr/>
        </p:nvSpPr>
        <p:spPr>
          <a:xfrm rot="5400000">
            <a:off x="4662493" y="3840143"/>
            <a:ext cx="381754" cy="429436"/>
          </a:xfrm>
          <a:prstGeom prst="rightArrow">
            <a:avLst/>
          </a:prstGeom>
          <a:solidFill>
            <a:srgbClr val="DE7A00"/>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45" name="Right Arrow 44"/>
          <p:cNvSpPr/>
          <p:nvPr/>
        </p:nvSpPr>
        <p:spPr>
          <a:xfrm>
            <a:off x="5579486" y="4701827"/>
            <a:ext cx="3279580" cy="429436"/>
          </a:xfrm>
          <a:prstGeom prst="rightArrow">
            <a:avLst/>
          </a:prstGeom>
          <a:solidFill>
            <a:srgbClr val="DE7A00"/>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895" y="4358443"/>
            <a:ext cx="1152128" cy="982157"/>
          </a:xfrm>
          <a:prstGeom prst="rect">
            <a:avLst/>
          </a:prstGeom>
        </p:spPr>
      </p:pic>
      <p:sp>
        <p:nvSpPr>
          <p:cNvPr id="49" name="Trapezoid 48"/>
          <p:cNvSpPr/>
          <p:nvPr/>
        </p:nvSpPr>
        <p:spPr>
          <a:xfrm rot="1140000">
            <a:off x="9600759" y="2923603"/>
            <a:ext cx="45719" cy="432000"/>
          </a:xfrm>
          <a:prstGeom prst="trapezoid">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50" name="TextBox 49"/>
          <p:cNvSpPr txBox="1"/>
          <p:nvPr/>
        </p:nvSpPr>
        <p:spPr>
          <a:xfrm>
            <a:off x="8519180" y="2108231"/>
            <a:ext cx="18348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B050"/>
                </a:solidFill>
                <a:effectLst/>
                <a:uLnTx/>
                <a:uFillTx/>
                <a:latin typeface="Calibri"/>
                <a:ea typeface="+mn-ea"/>
                <a:cs typeface="+mn-cs"/>
              </a:rPr>
              <a:t>GOOD FIT</a:t>
            </a:r>
          </a:p>
        </p:txBody>
      </p:sp>
      <p:sp>
        <p:nvSpPr>
          <p:cNvPr id="48" name="Trapezoid 47"/>
          <p:cNvSpPr/>
          <p:nvPr/>
        </p:nvSpPr>
        <p:spPr>
          <a:xfrm rot="1140000">
            <a:off x="9617037" y="4476747"/>
            <a:ext cx="45719" cy="432000"/>
          </a:xfrm>
          <a:prstGeom prst="trapezoid">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51" name="Content Placeholder 2"/>
          <p:cNvSpPr txBox="1">
            <a:spLocks/>
          </p:cNvSpPr>
          <p:nvPr/>
        </p:nvSpPr>
        <p:spPr>
          <a:xfrm>
            <a:off x="1044000" y="1260000"/>
            <a:ext cx="11028664" cy="7910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Training/test split</a:t>
            </a:r>
          </a:p>
          <a:p>
            <a:pPr marL="2857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tab pos="3138488" algn="l"/>
              </a:tabLst>
              <a:defRPr/>
            </a:pPr>
            <a:r>
              <a:rPr kumimoji="0" lang="en-GB" sz="1800" b="1" i="0" u="none" strike="noStrike" kern="1200" cap="none" spc="0" normalizeH="0" baseline="0" noProof="0" dirty="0">
                <a:ln>
                  <a:noFill/>
                </a:ln>
                <a:solidFill>
                  <a:srgbClr val="24B5B3"/>
                </a:solidFill>
                <a:effectLst/>
                <a:uLnTx/>
                <a:uFillTx/>
                <a:latin typeface="Calibri"/>
                <a:ea typeface="+mn-ea"/>
                <a:cs typeface="+mn-cs"/>
              </a:rPr>
              <a:t>Solution</a:t>
            </a:r>
            <a:r>
              <a:rPr kumimoji="0" lang="en-GB" sz="1800" b="0" i="0" u="none" strike="noStrike" kern="1200" cap="none" spc="0" normalizeH="0" baseline="0" noProof="0" dirty="0">
                <a:ln>
                  <a:noFill/>
                </a:ln>
                <a:solidFill>
                  <a:srgbClr val="24B5B3"/>
                </a:solidFill>
                <a:effectLst/>
                <a:uLnTx/>
                <a:uFillTx/>
                <a:latin typeface="Calibri"/>
                <a:ea typeface="+mn-ea"/>
                <a:cs typeface="+mn-cs"/>
              </a:rPr>
              <a:t>: Split the available data in two parts: </a:t>
            </a:r>
            <a:r>
              <a:rPr kumimoji="0" lang="en-GB" sz="1800" b="1" i="0" u="none" strike="noStrike" kern="1200" cap="none" spc="0" normalizeH="0" baseline="0" noProof="0" dirty="0">
                <a:ln>
                  <a:noFill/>
                </a:ln>
                <a:solidFill>
                  <a:srgbClr val="24B5B3"/>
                </a:solidFill>
                <a:effectLst/>
                <a:uLnTx/>
                <a:uFillTx/>
                <a:latin typeface="Calibri"/>
                <a:ea typeface="+mn-ea"/>
                <a:cs typeface="+mn-cs"/>
              </a:rPr>
              <a:t>Train data </a:t>
            </a:r>
            <a:r>
              <a:rPr kumimoji="0" lang="en-GB" sz="1800" b="0" i="0" u="none" strike="noStrike" kern="1200" cap="none" spc="0" normalizeH="0" baseline="0" noProof="0" dirty="0">
                <a:ln>
                  <a:noFill/>
                </a:ln>
                <a:solidFill>
                  <a:srgbClr val="24B5B3"/>
                </a:solidFill>
                <a:effectLst/>
                <a:uLnTx/>
                <a:uFillTx/>
                <a:latin typeface="Calibri"/>
                <a:ea typeface="+mn-ea"/>
                <a:cs typeface="+mn-cs"/>
              </a:rPr>
              <a:t>&amp; </a:t>
            </a:r>
            <a:r>
              <a:rPr kumimoji="0" lang="en-GB" sz="1800" b="1" i="0" u="none" strike="noStrike" kern="1200" cap="none" spc="0" normalizeH="0" baseline="0" noProof="0" dirty="0">
                <a:ln>
                  <a:noFill/>
                </a:ln>
                <a:solidFill>
                  <a:srgbClr val="24B5B3"/>
                </a:solidFill>
                <a:effectLst/>
                <a:uLnTx/>
                <a:uFillTx/>
                <a:latin typeface="Calibri"/>
                <a:ea typeface="+mn-ea"/>
                <a:cs typeface="+mn-cs"/>
              </a:rPr>
              <a:t>Test data</a:t>
            </a:r>
            <a:endParaRPr kumimoji="0" lang="en-GB" sz="1800" b="0" i="0" u="none" strike="noStrike" kern="1200" cap="none" spc="0" normalizeH="0" baseline="0" noProof="0" dirty="0">
              <a:ln>
                <a:noFill/>
              </a:ln>
              <a:solidFill>
                <a:srgbClr val="24B5B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B180A3E9-2343-160B-D592-887230EC152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75764" y="2858981"/>
            <a:ext cx="900000" cy="623641"/>
          </a:xfrm>
          <a:prstGeom prst="rect">
            <a:avLst/>
          </a:prstGeom>
        </p:spPr>
      </p:pic>
      <p:pic>
        <p:nvPicPr>
          <p:cNvPr id="5" name="Picture 4">
            <a:extLst>
              <a:ext uri="{FF2B5EF4-FFF2-40B4-BE49-F238E27FC236}">
                <a16:creationId xmlns:a16="http://schemas.microsoft.com/office/drawing/2014/main" id="{8DA83709-9620-7AB7-FBEB-953C89D08E9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16450" y="4577221"/>
            <a:ext cx="900000" cy="623641"/>
          </a:xfrm>
          <a:prstGeom prst="rect">
            <a:avLst/>
          </a:prstGeom>
        </p:spPr>
      </p:pic>
      <p:sp>
        <p:nvSpPr>
          <p:cNvPr id="8" name="Title 1">
            <a:extLst>
              <a:ext uri="{FF2B5EF4-FFF2-40B4-BE49-F238E27FC236}">
                <a16:creationId xmlns:a16="http://schemas.microsoft.com/office/drawing/2014/main" id="{0BCBEBFE-F32B-81B4-87C0-F4E56C9F114A}"/>
              </a:ext>
            </a:extLst>
          </p:cNvPr>
          <p:cNvSpPr>
            <a:spLocks noGrp="1"/>
          </p:cNvSpPr>
          <p:nvPr>
            <p:ph type="title"/>
          </p:nvPr>
        </p:nvSpPr>
        <p:spPr>
          <a:xfrm>
            <a:off x="612000" y="274638"/>
            <a:ext cx="10972800" cy="1143000"/>
          </a:xfrm>
        </p:spPr>
        <p:txBody>
          <a:bodyPr vert="horz" lIns="91440" tIns="45720" rIns="91440" bIns="45720" rtlCol="0" anchor="ctr">
            <a:noAutofit/>
          </a:bodyPr>
          <a:lstStyle/>
          <a:p>
            <a:pPr>
              <a:lnSpc>
                <a:spcPct val="90000"/>
              </a:lnSpc>
            </a:pPr>
            <a:r>
              <a:rPr lang="en-GB" sz="4000" dirty="0">
                <a:latin typeface="Calibri Light" panose="020F0302020204030204" pitchFamily="34" charset="0"/>
                <a:cs typeface="Calibri Light" panose="020F0302020204030204" pitchFamily="34" charset="0"/>
              </a:rPr>
              <a:t>Training ANNs</a:t>
            </a:r>
          </a:p>
        </p:txBody>
      </p:sp>
      <p:grpSp>
        <p:nvGrpSpPr>
          <p:cNvPr id="7" name="Group 6">
            <a:extLst>
              <a:ext uri="{FF2B5EF4-FFF2-40B4-BE49-F238E27FC236}">
                <a16:creationId xmlns:a16="http://schemas.microsoft.com/office/drawing/2014/main" id="{337BB999-151D-3491-109F-A1D3649252E4}"/>
              </a:ext>
            </a:extLst>
          </p:cNvPr>
          <p:cNvGrpSpPr/>
          <p:nvPr/>
        </p:nvGrpSpPr>
        <p:grpSpPr>
          <a:xfrm>
            <a:off x="10285034" y="3260634"/>
            <a:ext cx="1665206" cy="1668667"/>
            <a:chOff x="10285034" y="3260634"/>
            <a:chExt cx="1665206" cy="1668667"/>
          </a:xfrm>
        </p:grpSpPr>
        <p:sp>
          <p:nvSpPr>
            <p:cNvPr id="9" name="Curved Left Arrow 8">
              <a:extLst>
                <a:ext uri="{FF2B5EF4-FFF2-40B4-BE49-F238E27FC236}">
                  <a16:creationId xmlns:a16="http://schemas.microsoft.com/office/drawing/2014/main" id="{A3EDD17D-4F96-DCD0-3278-39EEC804994B}"/>
                </a:ext>
              </a:extLst>
            </p:cNvPr>
            <p:cNvSpPr/>
            <p:nvPr/>
          </p:nvSpPr>
          <p:spPr>
            <a:xfrm>
              <a:off x="10285034" y="3260634"/>
              <a:ext cx="270989" cy="1668667"/>
            </a:xfrm>
            <a:prstGeom prst="curvedLeftArrow">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0" name="TextBox 9">
              <a:extLst>
                <a:ext uri="{FF2B5EF4-FFF2-40B4-BE49-F238E27FC236}">
                  <a16:creationId xmlns:a16="http://schemas.microsoft.com/office/drawing/2014/main" id="{BAF51140-3EF0-1AB6-C964-569613A01DAD}"/>
                </a:ext>
              </a:extLst>
            </p:cNvPr>
            <p:cNvSpPr txBox="1"/>
            <p:nvPr/>
          </p:nvSpPr>
          <p:spPr>
            <a:xfrm>
              <a:off x="10712609" y="3455563"/>
              <a:ext cx="123763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B050"/>
                  </a:solidFill>
                  <a:effectLst/>
                  <a:uLnTx/>
                  <a:uFillTx/>
                  <a:latin typeface="Calibri"/>
                  <a:ea typeface="+mn-ea"/>
                  <a:cs typeface="+mn-cs"/>
                </a:rPr>
                <a:t>The model generalises well</a:t>
              </a:r>
            </a:p>
          </p:txBody>
        </p:sp>
      </p:grpSp>
      <p:pic>
        <p:nvPicPr>
          <p:cNvPr id="11" name="Picture 10">
            <a:extLst>
              <a:ext uri="{FF2B5EF4-FFF2-40B4-BE49-F238E27FC236}">
                <a16:creationId xmlns:a16="http://schemas.microsoft.com/office/drawing/2014/main" id="{751D6E6F-20F2-E4D4-5E09-9F8F6B7EE2C7}"/>
              </a:ext>
            </a:extLst>
          </p:cNvPr>
          <p:cNvPicPr>
            <a:picLocks noChangeAspect="1"/>
          </p:cNvPicPr>
          <p:nvPr/>
        </p:nvPicPr>
        <p:blipFill>
          <a:blip r:embed="rId7"/>
          <a:stretch>
            <a:fillRect/>
          </a:stretch>
        </p:blipFill>
        <p:spPr>
          <a:xfrm>
            <a:off x="10134292" y="828362"/>
            <a:ext cx="1725758" cy="1600789"/>
          </a:xfrm>
          <a:prstGeom prst="rect">
            <a:avLst/>
          </a:prstGeom>
        </p:spPr>
      </p:pic>
      <p:grpSp>
        <p:nvGrpSpPr>
          <p:cNvPr id="12" name="Group 11">
            <a:extLst>
              <a:ext uri="{FF2B5EF4-FFF2-40B4-BE49-F238E27FC236}">
                <a16:creationId xmlns:a16="http://schemas.microsoft.com/office/drawing/2014/main" id="{710FD253-4131-09F9-D031-73881C395A5F}"/>
              </a:ext>
            </a:extLst>
          </p:cNvPr>
          <p:cNvGrpSpPr/>
          <p:nvPr/>
        </p:nvGrpSpPr>
        <p:grpSpPr>
          <a:xfrm>
            <a:off x="9547959" y="5423667"/>
            <a:ext cx="2687348" cy="348666"/>
            <a:chOff x="9296818" y="3871905"/>
            <a:chExt cx="2687348" cy="348666"/>
          </a:xfrm>
        </p:grpSpPr>
        <p:sp>
          <p:nvSpPr>
            <p:cNvPr id="13" name="TextBox 12">
              <a:extLst>
                <a:ext uri="{FF2B5EF4-FFF2-40B4-BE49-F238E27FC236}">
                  <a16:creationId xmlns:a16="http://schemas.microsoft.com/office/drawing/2014/main" id="{4A7EA411-A937-2214-9B35-700A53A57537}"/>
                </a:ext>
              </a:extLst>
            </p:cNvPr>
            <p:cNvSpPr txBox="1"/>
            <p:nvPr/>
          </p:nvSpPr>
          <p:spPr>
            <a:xfrm>
              <a:off x="9507894" y="3871905"/>
              <a:ext cx="2476272" cy="348666"/>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white">
                      <a:lumMod val="50000"/>
                    </a:prstClr>
                  </a:solidFill>
                  <a:effectLst/>
                  <a:uLnTx/>
                  <a:uFillTx/>
                  <a:latin typeface="Calibri"/>
                  <a:ea typeface="+mn-ea"/>
                  <a:cs typeface="+mn-cs"/>
                </a:rPr>
                <a:t>e.g. LL per observation</a:t>
              </a:r>
            </a:p>
          </p:txBody>
        </p:sp>
        <p:cxnSp>
          <p:nvCxnSpPr>
            <p:cNvPr id="15" name="Elbow Connector 14">
              <a:extLst>
                <a:ext uri="{FF2B5EF4-FFF2-40B4-BE49-F238E27FC236}">
                  <a16:creationId xmlns:a16="http://schemas.microsoft.com/office/drawing/2014/main" id="{1DA320E1-8A05-45D4-D4DA-28AB16A0BBFC}"/>
                </a:ext>
              </a:extLst>
            </p:cNvPr>
            <p:cNvCxnSpPr>
              <a:cxnSpLocks/>
            </p:cNvCxnSpPr>
            <p:nvPr/>
          </p:nvCxnSpPr>
          <p:spPr>
            <a:xfrm>
              <a:off x="9296818" y="3924754"/>
              <a:ext cx="179358" cy="121484"/>
            </a:xfrm>
            <a:prstGeom prst="bentConnector3">
              <a:avLst>
                <a:gd name="adj1" fmla="val 2517"/>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pic>
        <p:nvPicPr>
          <p:cNvPr id="16" name="Picture 2">
            <a:extLst>
              <a:ext uri="{FF2B5EF4-FFF2-40B4-BE49-F238E27FC236}">
                <a16:creationId xmlns:a16="http://schemas.microsoft.com/office/drawing/2014/main" id="{D065D2CB-EEA8-E2E4-5654-785A25F937B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552" t="-1272" r="33034" b="22450"/>
          <a:stretch/>
        </p:blipFill>
        <p:spPr bwMode="auto">
          <a:xfrm>
            <a:off x="10190058" y="2529598"/>
            <a:ext cx="1882606" cy="1528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256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5617" y="2812427"/>
            <a:ext cx="1152128" cy="982157"/>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Rectangle 13"/>
          <p:cNvSpPr/>
          <p:nvPr/>
        </p:nvSpPr>
        <p:spPr>
          <a:xfrm>
            <a:off x="1025810" y="2537668"/>
            <a:ext cx="2016224" cy="1602064"/>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Data Generating Process (DGP)</a:t>
            </a:r>
          </a:p>
        </p:txBody>
      </p:sp>
      <p:pic>
        <p:nvPicPr>
          <p:cNvPr id="35" name="Picture 34"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2828" y="1992032"/>
            <a:ext cx="1346351" cy="1061216"/>
          </a:xfrm>
          <a:prstGeom prst="rect">
            <a:avLst/>
          </a:prstGeom>
        </p:spPr>
      </p:pic>
      <p:sp>
        <p:nvSpPr>
          <p:cNvPr id="36" name="Right Arrow 35"/>
          <p:cNvSpPr/>
          <p:nvPr/>
        </p:nvSpPr>
        <p:spPr>
          <a:xfrm>
            <a:off x="3226488"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37" name="Picture 36" descr="Screen Clipping"/>
          <p:cNvPicPr>
            <a:picLocks noChangeAspect="1"/>
          </p:cNvPicPr>
          <p:nvPr/>
        </p:nvPicPr>
        <p:blipFill rotWithShape="1">
          <a:blip r:embed="rId5">
            <a:extLst>
              <a:ext uri="{28A0092B-C50C-407E-A947-70E740481C1C}">
                <a14:useLocalDpi xmlns:a14="http://schemas.microsoft.com/office/drawing/2010/main" val="0"/>
              </a:ext>
            </a:extLst>
          </a:blip>
          <a:srcRect l="22262" r="-1" b="12837"/>
          <a:stretch/>
        </p:blipFill>
        <p:spPr>
          <a:xfrm>
            <a:off x="1127448" y="2627145"/>
            <a:ext cx="1872208" cy="936524"/>
          </a:xfrm>
          <a:prstGeom prst="rect">
            <a:avLst/>
          </a:prstGeom>
        </p:spPr>
      </p:pic>
      <p:sp>
        <p:nvSpPr>
          <p:cNvPr id="39" name="Right Arrow 38"/>
          <p:cNvSpPr/>
          <p:nvPr/>
        </p:nvSpPr>
        <p:spPr>
          <a:xfrm>
            <a:off x="5532320"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38" name="Rectangle 37"/>
          <p:cNvSpPr/>
          <p:nvPr/>
        </p:nvSpPr>
        <p:spPr>
          <a:xfrm>
            <a:off x="6649787" y="2822812"/>
            <a:ext cx="1343178" cy="1031776"/>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ML model</a:t>
            </a:r>
          </a:p>
        </p:txBody>
      </p:sp>
      <p:sp>
        <p:nvSpPr>
          <p:cNvPr id="43" name="Right Arrow 42"/>
          <p:cNvSpPr/>
          <p:nvPr/>
        </p:nvSpPr>
        <p:spPr>
          <a:xfrm>
            <a:off x="8179295" y="3123982"/>
            <a:ext cx="679770"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32" name="Group 31"/>
          <p:cNvGrpSpPr/>
          <p:nvPr/>
        </p:nvGrpSpPr>
        <p:grpSpPr>
          <a:xfrm>
            <a:off x="4343974" y="2760680"/>
            <a:ext cx="1003891" cy="902826"/>
            <a:chOff x="3414319" y="2860646"/>
            <a:chExt cx="1224793" cy="869951"/>
          </a:xfrm>
        </p:grpSpPr>
        <p:sp>
          <p:nvSpPr>
            <p:cNvPr id="33" name="Freeform 32"/>
            <p:cNvSpPr/>
            <p:nvPr/>
          </p:nvSpPr>
          <p:spPr>
            <a:xfrm>
              <a:off x="3414319" y="3036815"/>
              <a:ext cx="1224793" cy="693782"/>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Train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val 33"/>
            <p:cNvSpPr/>
            <p:nvPr/>
          </p:nvSpPr>
          <p:spPr>
            <a:xfrm>
              <a:off x="3414319" y="2860646"/>
              <a:ext cx="1224792" cy="3523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9" name="Group 28"/>
          <p:cNvGrpSpPr/>
          <p:nvPr/>
        </p:nvGrpSpPr>
        <p:grpSpPr>
          <a:xfrm>
            <a:off x="4351425" y="4437112"/>
            <a:ext cx="1003891" cy="902826"/>
            <a:chOff x="3414319" y="2860646"/>
            <a:chExt cx="1224793" cy="869951"/>
          </a:xfrm>
        </p:grpSpPr>
        <p:sp>
          <p:nvSpPr>
            <p:cNvPr id="30" name="Freeform 29"/>
            <p:cNvSpPr/>
            <p:nvPr/>
          </p:nvSpPr>
          <p:spPr>
            <a:xfrm>
              <a:off x="3414319" y="3036815"/>
              <a:ext cx="1224793" cy="693782"/>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Oval 30"/>
            <p:cNvSpPr/>
            <p:nvPr/>
          </p:nvSpPr>
          <p:spPr>
            <a:xfrm>
              <a:off x="3414319" y="2860646"/>
              <a:ext cx="1224792" cy="352337"/>
            </a:xfrm>
            <a:prstGeom prst="ellipse">
              <a:avLst/>
            </a:prstGeom>
            <a:solidFill>
              <a:schemeClr val="bg1"/>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Right Arrow 43"/>
          <p:cNvSpPr/>
          <p:nvPr/>
        </p:nvSpPr>
        <p:spPr>
          <a:xfrm rot="5400000">
            <a:off x="4662493" y="3840143"/>
            <a:ext cx="381754" cy="429436"/>
          </a:xfrm>
          <a:prstGeom prst="rightArrow">
            <a:avLst/>
          </a:prstGeom>
          <a:solidFill>
            <a:srgbClr val="DE7A00"/>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45" name="Right Arrow 44"/>
          <p:cNvSpPr/>
          <p:nvPr/>
        </p:nvSpPr>
        <p:spPr>
          <a:xfrm>
            <a:off x="5579486" y="4701827"/>
            <a:ext cx="3279580" cy="429436"/>
          </a:xfrm>
          <a:prstGeom prst="rightArrow">
            <a:avLst/>
          </a:prstGeom>
          <a:solidFill>
            <a:srgbClr val="DE7A00"/>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895" y="4358443"/>
            <a:ext cx="1152128" cy="982157"/>
          </a:xfrm>
          <a:prstGeom prst="rect">
            <a:avLst/>
          </a:prstGeom>
        </p:spPr>
      </p:pic>
      <p:sp>
        <p:nvSpPr>
          <p:cNvPr id="28" name="Trapezoid 27"/>
          <p:cNvSpPr/>
          <p:nvPr/>
        </p:nvSpPr>
        <p:spPr>
          <a:xfrm rot="-3660000">
            <a:off x="9325099" y="4602659"/>
            <a:ext cx="45719" cy="432000"/>
          </a:xfrm>
          <a:prstGeom prst="trapezoid">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48" name="Trapezoid 47"/>
          <p:cNvSpPr/>
          <p:nvPr/>
        </p:nvSpPr>
        <p:spPr>
          <a:xfrm rot="4380000">
            <a:off x="9720335" y="3087504"/>
            <a:ext cx="45719" cy="432000"/>
          </a:xfrm>
          <a:prstGeom prst="trapezoid">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50" name="Content Placeholder 2"/>
          <p:cNvSpPr>
            <a:spLocks noGrp="1"/>
          </p:cNvSpPr>
          <p:nvPr>
            <p:ph idx="1"/>
          </p:nvPr>
        </p:nvSpPr>
        <p:spPr>
          <a:xfrm>
            <a:off x="1044000" y="1260000"/>
            <a:ext cx="11028664" cy="791082"/>
          </a:xfrm>
        </p:spPr>
        <p:txBody>
          <a:bodyPr>
            <a:normAutofit/>
          </a:bodyPr>
          <a:lstStyle/>
          <a:p>
            <a:pPr marL="0" lvl="1" indent="0">
              <a:buNone/>
              <a:tabLst>
                <a:tab pos="3138488" algn="l"/>
              </a:tabLst>
            </a:pPr>
            <a:r>
              <a:rPr lang="en-GB" sz="1800" b="1" dirty="0"/>
              <a:t>Training/test split</a:t>
            </a:r>
          </a:p>
          <a:p>
            <a:pPr marL="285750" lvl="1">
              <a:buFont typeface="Wingdings" pitchFamily="2" charset="2"/>
              <a:buChar char="Ø"/>
              <a:tabLst>
                <a:tab pos="3138488" algn="l"/>
              </a:tabLst>
            </a:pPr>
            <a:r>
              <a:rPr lang="en-GB" sz="1800" b="1" dirty="0">
                <a:solidFill>
                  <a:srgbClr val="24B5B3"/>
                </a:solidFill>
              </a:rPr>
              <a:t>Solution</a:t>
            </a:r>
            <a:r>
              <a:rPr lang="en-GB" sz="1800" dirty="0">
                <a:solidFill>
                  <a:srgbClr val="24B5B3"/>
                </a:solidFill>
              </a:rPr>
              <a:t>: Split the available data in two parts: </a:t>
            </a:r>
            <a:r>
              <a:rPr lang="en-GB" sz="1800" b="1" dirty="0">
                <a:solidFill>
                  <a:srgbClr val="24B5B3"/>
                </a:solidFill>
              </a:rPr>
              <a:t>Train data </a:t>
            </a:r>
            <a:r>
              <a:rPr lang="en-GB" sz="1800" dirty="0">
                <a:solidFill>
                  <a:srgbClr val="24B5B3"/>
                </a:solidFill>
              </a:rPr>
              <a:t>&amp; </a:t>
            </a:r>
            <a:r>
              <a:rPr lang="en-GB" sz="1800" b="1" dirty="0">
                <a:solidFill>
                  <a:srgbClr val="24B5B3"/>
                </a:solidFill>
              </a:rPr>
              <a:t>Test data</a:t>
            </a:r>
            <a:endParaRPr lang="en-GB" sz="1800" dirty="0">
              <a:solidFill>
                <a:srgbClr val="24B5B3"/>
              </a:solidFill>
            </a:endParaRPr>
          </a:p>
        </p:txBody>
      </p:sp>
      <p:pic>
        <p:nvPicPr>
          <p:cNvPr id="3" name="Picture 2">
            <a:extLst>
              <a:ext uri="{FF2B5EF4-FFF2-40B4-BE49-F238E27FC236}">
                <a16:creationId xmlns:a16="http://schemas.microsoft.com/office/drawing/2014/main" id="{3A0A540D-6540-F1AA-D770-983EF3DF196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75764" y="2858981"/>
            <a:ext cx="900000" cy="623641"/>
          </a:xfrm>
          <a:prstGeom prst="rect">
            <a:avLst/>
          </a:prstGeom>
        </p:spPr>
      </p:pic>
      <p:pic>
        <p:nvPicPr>
          <p:cNvPr id="6" name="Picture 5">
            <a:extLst>
              <a:ext uri="{FF2B5EF4-FFF2-40B4-BE49-F238E27FC236}">
                <a16:creationId xmlns:a16="http://schemas.microsoft.com/office/drawing/2014/main" id="{61474F8C-AC35-8E7A-DB77-AA7576025E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16450" y="4577221"/>
            <a:ext cx="900000" cy="623641"/>
          </a:xfrm>
          <a:prstGeom prst="rect">
            <a:avLst/>
          </a:prstGeom>
        </p:spPr>
      </p:pic>
      <p:sp>
        <p:nvSpPr>
          <p:cNvPr id="9" name="Title 1">
            <a:extLst>
              <a:ext uri="{FF2B5EF4-FFF2-40B4-BE49-F238E27FC236}">
                <a16:creationId xmlns:a16="http://schemas.microsoft.com/office/drawing/2014/main" id="{15506DB4-AE0B-AA8E-1AB8-9C56E61877A0}"/>
              </a:ext>
            </a:extLst>
          </p:cNvPr>
          <p:cNvSpPr>
            <a:spLocks noGrp="1"/>
          </p:cNvSpPr>
          <p:nvPr>
            <p:ph type="title"/>
          </p:nvPr>
        </p:nvSpPr>
        <p:spPr>
          <a:xfrm>
            <a:off x="612000" y="274638"/>
            <a:ext cx="10972800" cy="1143000"/>
          </a:xfrm>
        </p:spPr>
        <p:txBody>
          <a:bodyPr vert="horz" lIns="91440" tIns="45720" rIns="91440" bIns="45720" rtlCol="0" anchor="ctr">
            <a:noAutofit/>
          </a:bodyPr>
          <a:lstStyle/>
          <a:p>
            <a:pPr>
              <a:lnSpc>
                <a:spcPct val="90000"/>
              </a:lnSpc>
            </a:pPr>
            <a:r>
              <a:rPr lang="en-GB" sz="4000" dirty="0">
                <a:latin typeface="Calibri Light" panose="020F0302020204030204" pitchFamily="34" charset="0"/>
                <a:cs typeface="Calibri Light" panose="020F0302020204030204" pitchFamily="34" charset="0"/>
              </a:rPr>
              <a:t>Training ANNs</a:t>
            </a:r>
          </a:p>
        </p:txBody>
      </p:sp>
      <p:cxnSp>
        <p:nvCxnSpPr>
          <p:cNvPr id="8" name="Straight Arrow Connector 7">
            <a:extLst>
              <a:ext uri="{FF2B5EF4-FFF2-40B4-BE49-F238E27FC236}">
                <a16:creationId xmlns:a16="http://schemas.microsoft.com/office/drawing/2014/main" id="{1ADAAA0C-3404-C041-8E3A-75D3CD5FC471}"/>
              </a:ext>
            </a:extLst>
          </p:cNvPr>
          <p:cNvCxnSpPr>
            <a:cxnSpLocks/>
          </p:cNvCxnSpPr>
          <p:nvPr/>
        </p:nvCxnSpPr>
        <p:spPr>
          <a:xfrm flipH="1">
            <a:off x="9408368" y="3586345"/>
            <a:ext cx="845716" cy="1115482"/>
          </a:xfrm>
          <a:prstGeom prst="straightConnector1">
            <a:avLst/>
          </a:prstGeom>
          <a:ln w="19050">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88694204-C4BE-DC08-2693-830FADBCC89F}"/>
              </a:ext>
            </a:extLst>
          </p:cNvPr>
          <p:cNvCxnSpPr>
            <a:cxnSpLocks/>
          </p:cNvCxnSpPr>
          <p:nvPr/>
        </p:nvCxnSpPr>
        <p:spPr>
          <a:xfrm flipH="1" flipV="1">
            <a:off x="9887443" y="3276170"/>
            <a:ext cx="337994" cy="186685"/>
          </a:xfrm>
          <a:prstGeom prst="straightConnector1">
            <a:avLst/>
          </a:prstGeom>
          <a:ln w="19050">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075E6499-DB23-CC51-EA0E-CA4725D5DF5C}"/>
              </a:ext>
            </a:extLst>
          </p:cNvPr>
          <p:cNvGrpSpPr/>
          <p:nvPr/>
        </p:nvGrpSpPr>
        <p:grpSpPr>
          <a:xfrm>
            <a:off x="10285034" y="3260634"/>
            <a:ext cx="1665206" cy="1668667"/>
            <a:chOff x="10285034" y="3260634"/>
            <a:chExt cx="1665206" cy="1668667"/>
          </a:xfrm>
        </p:grpSpPr>
        <p:sp>
          <p:nvSpPr>
            <p:cNvPr id="5" name="Curved Left Arrow 4">
              <a:extLst>
                <a:ext uri="{FF2B5EF4-FFF2-40B4-BE49-F238E27FC236}">
                  <a16:creationId xmlns:a16="http://schemas.microsoft.com/office/drawing/2014/main" id="{5D3A0FC4-2841-15E3-C041-8518304D9A75}"/>
                </a:ext>
              </a:extLst>
            </p:cNvPr>
            <p:cNvSpPr/>
            <p:nvPr/>
          </p:nvSpPr>
          <p:spPr>
            <a:xfrm>
              <a:off x="10285034" y="3260634"/>
              <a:ext cx="270989" cy="1668667"/>
            </a:xfrm>
            <a:prstGeom prst="curvedLeftArrow">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98F91E7-B894-3D6F-6112-35EAE1743329}"/>
                </a:ext>
              </a:extLst>
            </p:cNvPr>
            <p:cNvSpPr txBox="1"/>
            <p:nvPr/>
          </p:nvSpPr>
          <p:spPr>
            <a:xfrm>
              <a:off x="10712609" y="3455563"/>
              <a:ext cx="123763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The model generalises poorly</a:t>
              </a:r>
            </a:p>
          </p:txBody>
        </p:sp>
      </p:grpSp>
      <p:grpSp>
        <p:nvGrpSpPr>
          <p:cNvPr id="15" name="Group 14">
            <a:extLst>
              <a:ext uri="{FF2B5EF4-FFF2-40B4-BE49-F238E27FC236}">
                <a16:creationId xmlns:a16="http://schemas.microsoft.com/office/drawing/2014/main" id="{AA50C5D7-8767-A7BC-0A51-9EB77802D79D}"/>
              </a:ext>
            </a:extLst>
          </p:cNvPr>
          <p:cNvGrpSpPr/>
          <p:nvPr/>
        </p:nvGrpSpPr>
        <p:grpSpPr>
          <a:xfrm>
            <a:off x="10225437" y="2165875"/>
            <a:ext cx="1894975" cy="1937034"/>
            <a:chOff x="10225437" y="2165875"/>
            <a:chExt cx="1894975" cy="1937034"/>
          </a:xfrm>
        </p:grpSpPr>
        <p:pic>
          <p:nvPicPr>
            <p:cNvPr id="16" name="Picture 2">
              <a:extLst>
                <a:ext uri="{FF2B5EF4-FFF2-40B4-BE49-F238E27FC236}">
                  <a16:creationId xmlns:a16="http://schemas.microsoft.com/office/drawing/2014/main" id="{FFE74B35-A6F4-F2D9-104E-62ACBADBDAF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586" b="21178"/>
            <a:stretch/>
          </p:blipFill>
          <p:spPr bwMode="auto">
            <a:xfrm>
              <a:off x="10237806" y="2574490"/>
              <a:ext cx="1882606" cy="1528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BE0B34B0-0A2B-2AC4-3110-A93A70F98FAA}"/>
                </a:ext>
              </a:extLst>
            </p:cNvPr>
            <p:cNvSpPr txBox="1"/>
            <p:nvPr/>
          </p:nvSpPr>
          <p:spPr>
            <a:xfrm>
              <a:off x="10225437" y="2165875"/>
              <a:ext cx="1834858" cy="369332"/>
            </a:xfrm>
            <a:prstGeom prst="rect">
              <a:avLst/>
            </a:prstGeom>
            <a:solidFill>
              <a:schemeClr val="accent6">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OVERFITTING</a:t>
              </a:r>
            </a:p>
          </p:txBody>
        </p:sp>
      </p:grpSp>
      <p:sp>
        <p:nvSpPr>
          <p:cNvPr id="13" name="TextBox 12">
            <a:extLst>
              <a:ext uri="{FF2B5EF4-FFF2-40B4-BE49-F238E27FC236}">
                <a16:creationId xmlns:a16="http://schemas.microsoft.com/office/drawing/2014/main" id="{A35C9F41-870B-48DD-96E4-E6FADD67F97D}"/>
              </a:ext>
            </a:extLst>
          </p:cNvPr>
          <p:cNvSpPr txBox="1"/>
          <p:nvPr/>
        </p:nvSpPr>
        <p:spPr>
          <a:xfrm>
            <a:off x="1044000" y="5432155"/>
            <a:ext cx="8843443" cy="369332"/>
          </a:xfrm>
          <a:prstGeom prst="rect">
            <a:avLst/>
          </a:prstGeom>
          <a:noFill/>
        </p:spPr>
        <p:txBody>
          <a:bodyPr wrap="square">
            <a:spAutoFit/>
          </a:bodyPr>
          <a:lstStyle/>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 </a:t>
            </a:r>
            <a:r>
              <a:rPr kumimoji="0" lang="en-GB" sz="1800" b="1" i="0" u="none" strike="noStrike" kern="1200" cap="none" spc="0" normalizeH="0" baseline="0" noProof="0" dirty="0">
                <a:ln>
                  <a:noFill/>
                </a:ln>
                <a:solidFill>
                  <a:prstClr val="black"/>
                </a:solidFill>
                <a:effectLst/>
                <a:uLnTx/>
                <a:uFillTx/>
                <a:latin typeface="Calibri"/>
                <a:ea typeface="+mn-ea"/>
                <a:cs typeface="+mn-cs"/>
              </a:rPr>
              <a:t>clear gap</a:t>
            </a:r>
            <a:r>
              <a:rPr kumimoji="0" lang="en-GB" sz="1800" b="0" i="0" u="none" strike="noStrike" kern="1200" cap="none" spc="0" normalizeH="0" baseline="0" noProof="0" dirty="0">
                <a:ln>
                  <a:noFill/>
                </a:ln>
                <a:solidFill>
                  <a:prstClr val="black"/>
                </a:solidFill>
                <a:effectLst/>
                <a:uLnTx/>
                <a:uFillTx/>
                <a:latin typeface="Calibri"/>
                <a:ea typeface="+mn-ea"/>
                <a:cs typeface="+mn-cs"/>
              </a:rPr>
              <a:t> between train and test set performance indicates a </a:t>
            </a:r>
            <a:r>
              <a:rPr kumimoji="0" lang="en-GB" sz="1800" b="1" i="0" u="none" strike="noStrike" kern="1200" cap="none" spc="0" normalizeH="0" baseline="0" noProof="0" dirty="0">
                <a:ln>
                  <a:noFill/>
                </a:ln>
                <a:solidFill>
                  <a:prstClr val="black"/>
                </a:solidFill>
                <a:effectLst/>
                <a:uLnTx/>
                <a:uFillTx/>
                <a:latin typeface="Calibri"/>
                <a:ea typeface="+mn-ea"/>
                <a:cs typeface="+mn-cs"/>
              </a:rPr>
              <a:t>poor generalisation</a:t>
            </a:r>
          </a:p>
        </p:txBody>
      </p:sp>
      <p:grpSp>
        <p:nvGrpSpPr>
          <p:cNvPr id="21" name="Group 20">
            <a:extLst>
              <a:ext uri="{FF2B5EF4-FFF2-40B4-BE49-F238E27FC236}">
                <a16:creationId xmlns:a16="http://schemas.microsoft.com/office/drawing/2014/main" id="{07BA0FD0-2197-4FBF-E739-EBED5F531647}"/>
              </a:ext>
            </a:extLst>
          </p:cNvPr>
          <p:cNvGrpSpPr/>
          <p:nvPr/>
        </p:nvGrpSpPr>
        <p:grpSpPr>
          <a:xfrm>
            <a:off x="9547959" y="5423667"/>
            <a:ext cx="2687348" cy="348666"/>
            <a:chOff x="9296818" y="3871905"/>
            <a:chExt cx="2687348" cy="348666"/>
          </a:xfrm>
        </p:grpSpPr>
        <p:sp>
          <p:nvSpPr>
            <p:cNvPr id="22" name="TextBox 21">
              <a:extLst>
                <a:ext uri="{FF2B5EF4-FFF2-40B4-BE49-F238E27FC236}">
                  <a16:creationId xmlns:a16="http://schemas.microsoft.com/office/drawing/2014/main" id="{F8ACB487-DA38-CD18-8528-C27D23CD5970}"/>
                </a:ext>
              </a:extLst>
            </p:cNvPr>
            <p:cNvSpPr txBox="1"/>
            <p:nvPr/>
          </p:nvSpPr>
          <p:spPr>
            <a:xfrm>
              <a:off x="9507894" y="3871905"/>
              <a:ext cx="2476272" cy="348666"/>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white">
                      <a:lumMod val="50000"/>
                    </a:prstClr>
                  </a:solidFill>
                  <a:effectLst/>
                  <a:uLnTx/>
                  <a:uFillTx/>
                  <a:latin typeface="Calibri"/>
                  <a:ea typeface="+mn-ea"/>
                  <a:cs typeface="+mn-cs"/>
                </a:rPr>
                <a:t>e.g. LL per observation</a:t>
              </a:r>
            </a:p>
          </p:txBody>
        </p:sp>
        <p:cxnSp>
          <p:nvCxnSpPr>
            <p:cNvPr id="23" name="Elbow Connector 22">
              <a:extLst>
                <a:ext uri="{FF2B5EF4-FFF2-40B4-BE49-F238E27FC236}">
                  <a16:creationId xmlns:a16="http://schemas.microsoft.com/office/drawing/2014/main" id="{78C74E4D-150A-8CAA-3404-91B7C1DBD24C}"/>
                </a:ext>
              </a:extLst>
            </p:cNvPr>
            <p:cNvCxnSpPr>
              <a:cxnSpLocks/>
            </p:cNvCxnSpPr>
            <p:nvPr/>
          </p:nvCxnSpPr>
          <p:spPr>
            <a:xfrm>
              <a:off x="9296818" y="3924754"/>
              <a:ext cx="179358" cy="121484"/>
            </a:xfrm>
            <a:prstGeom prst="bentConnector3">
              <a:avLst>
                <a:gd name="adj1" fmla="val 2517"/>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
        <p:nvSpPr>
          <p:cNvPr id="25" name="TextBox 24">
            <a:extLst>
              <a:ext uri="{FF2B5EF4-FFF2-40B4-BE49-F238E27FC236}">
                <a16:creationId xmlns:a16="http://schemas.microsoft.com/office/drawing/2014/main" id="{694CE0E4-F9C6-B8CE-CCEB-F04B5AFB43A1}"/>
              </a:ext>
            </a:extLst>
          </p:cNvPr>
          <p:cNvSpPr txBox="1"/>
          <p:nvPr/>
        </p:nvSpPr>
        <p:spPr>
          <a:xfrm>
            <a:off x="1044000" y="5939448"/>
            <a:ext cx="10424100" cy="1200329"/>
          </a:xfrm>
          <a:prstGeom prst="rect">
            <a:avLst/>
          </a:prstGeom>
          <a:noFill/>
        </p:spPr>
        <p:txBody>
          <a:bodyPr wrap="square">
            <a:spAutoFit/>
          </a:bodyPr>
          <a:lstStyle/>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This signals </a:t>
            </a:r>
            <a:r>
              <a:rPr kumimoji="0" lang="en-GB" sz="1800" b="1" i="0" u="none" strike="noStrike" kern="1200" cap="none" spc="0" normalizeH="0" baseline="0" noProof="0" dirty="0">
                <a:ln>
                  <a:noFill/>
                </a:ln>
                <a:solidFill>
                  <a:srgbClr val="FF0000"/>
                </a:solidFill>
                <a:effectLst/>
                <a:uLnTx/>
                <a:uFillTx/>
                <a:latin typeface="Calibri"/>
                <a:ea typeface="+mn-ea"/>
                <a:cs typeface="+mn-cs"/>
              </a:rPr>
              <a:t>overfitting</a:t>
            </a:r>
            <a:r>
              <a:rPr kumimoji="0" lang="en-GB" sz="1800" b="0" i="0" u="none" strike="noStrike" kern="1200" cap="none" spc="0" normalizeH="0" baseline="0" noProof="0" dirty="0">
                <a:ln>
                  <a:noFill/>
                </a:ln>
                <a:solidFill>
                  <a:prstClr val="black"/>
                </a:solidFill>
                <a:effectLst/>
                <a:uLnTx/>
                <a:uFillTx/>
                <a:latin typeface="Calibri"/>
                <a:ea typeface="+mn-ea"/>
                <a:cs typeface="+mn-cs"/>
              </a:rPr>
              <a:t>: the model has learned noise or overly specific patterns in the training data</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Often arises in (too) complex models, such as deep neural networks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0000"/>
              </a:solidFill>
              <a:effectLst/>
              <a:uLnTx/>
              <a:uFillTx/>
              <a:latin typeface="Calibri"/>
              <a:ea typeface="+mn-ea"/>
              <a:cs typeface="+mn-cs"/>
            </a:endParaRPr>
          </a:p>
        </p:txBody>
      </p:sp>
      <p:pic>
        <p:nvPicPr>
          <p:cNvPr id="26" name="Picture 25">
            <a:extLst>
              <a:ext uri="{FF2B5EF4-FFF2-40B4-BE49-F238E27FC236}">
                <a16:creationId xmlns:a16="http://schemas.microsoft.com/office/drawing/2014/main" id="{0CFC9F64-C0C9-417A-88E7-CC0A94A6CED1}"/>
              </a:ext>
            </a:extLst>
          </p:cNvPr>
          <p:cNvPicPr>
            <a:picLocks noChangeAspect="1"/>
          </p:cNvPicPr>
          <p:nvPr/>
        </p:nvPicPr>
        <p:blipFill>
          <a:blip r:embed="rId8"/>
          <a:stretch>
            <a:fillRect/>
          </a:stretch>
        </p:blipFill>
        <p:spPr>
          <a:xfrm>
            <a:off x="10160000" y="317103"/>
            <a:ext cx="1740160" cy="1607996"/>
          </a:xfrm>
          <a:prstGeom prst="rect">
            <a:avLst/>
          </a:prstGeom>
        </p:spPr>
      </p:pic>
    </p:spTree>
    <p:extLst>
      <p:ext uri="{BB962C8B-B14F-4D97-AF65-F5344CB8AC3E}">
        <p14:creationId xmlns:p14="http://schemas.microsoft.com/office/powerpoint/2010/main" val="418367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xit" presetSubtype="0" fill="hold"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5617" y="2812427"/>
            <a:ext cx="1152128" cy="982157"/>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Rectangle 13"/>
          <p:cNvSpPr/>
          <p:nvPr/>
        </p:nvSpPr>
        <p:spPr>
          <a:xfrm>
            <a:off x="1025810" y="2537668"/>
            <a:ext cx="2016224" cy="1602064"/>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Data Generating Process (DGP)</a:t>
            </a:r>
          </a:p>
        </p:txBody>
      </p:sp>
      <p:pic>
        <p:nvPicPr>
          <p:cNvPr id="35" name="Picture 34"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2828" y="1992032"/>
            <a:ext cx="1346351" cy="1061216"/>
          </a:xfrm>
          <a:prstGeom prst="rect">
            <a:avLst/>
          </a:prstGeom>
        </p:spPr>
      </p:pic>
      <p:sp>
        <p:nvSpPr>
          <p:cNvPr id="36" name="Right Arrow 35"/>
          <p:cNvSpPr/>
          <p:nvPr/>
        </p:nvSpPr>
        <p:spPr>
          <a:xfrm>
            <a:off x="3226488"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37" name="Picture 36" descr="Screen Clipping"/>
          <p:cNvPicPr>
            <a:picLocks noChangeAspect="1"/>
          </p:cNvPicPr>
          <p:nvPr/>
        </p:nvPicPr>
        <p:blipFill rotWithShape="1">
          <a:blip r:embed="rId5">
            <a:extLst>
              <a:ext uri="{28A0092B-C50C-407E-A947-70E740481C1C}">
                <a14:useLocalDpi xmlns:a14="http://schemas.microsoft.com/office/drawing/2010/main" val="0"/>
              </a:ext>
            </a:extLst>
          </a:blip>
          <a:srcRect l="22262" r="-1" b="12837"/>
          <a:stretch/>
        </p:blipFill>
        <p:spPr>
          <a:xfrm>
            <a:off x="1127448" y="2627145"/>
            <a:ext cx="1872208" cy="936524"/>
          </a:xfrm>
          <a:prstGeom prst="rect">
            <a:avLst/>
          </a:prstGeom>
        </p:spPr>
      </p:pic>
      <p:sp>
        <p:nvSpPr>
          <p:cNvPr id="39" name="Right Arrow 38"/>
          <p:cNvSpPr/>
          <p:nvPr/>
        </p:nvSpPr>
        <p:spPr>
          <a:xfrm>
            <a:off x="5532320" y="3123982"/>
            <a:ext cx="933034"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38" name="Rectangle 37"/>
          <p:cNvSpPr/>
          <p:nvPr/>
        </p:nvSpPr>
        <p:spPr>
          <a:xfrm>
            <a:off x="6649787" y="2822812"/>
            <a:ext cx="1343178" cy="1031776"/>
          </a:xfrm>
          <a:prstGeom prst="rect">
            <a:avLst/>
          </a:prstGeom>
          <a:noFill/>
          <a:ln>
            <a:solidFill>
              <a:srgbClr val="157DB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ML model</a:t>
            </a:r>
          </a:p>
        </p:txBody>
      </p:sp>
      <p:sp>
        <p:nvSpPr>
          <p:cNvPr id="43" name="Right Arrow 42"/>
          <p:cNvSpPr/>
          <p:nvPr/>
        </p:nvSpPr>
        <p:spPr>
          <a:xfrm>
            <a:off x="8179295" y="3123982"/>
            <a:ext cx="679770" cy="4294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32" name="Group 31"/>
          <p:cNvGrpSpPr/>
          <p:nvPr/>
        </p:nvGrpSpPr>
        <p:grpSpPr>
          <a:xfrm>
            <a:off x="4343974" y="2760680"/>
            <a:ext cx="1003891" cy="902826"/>
            <a:chOff x="3414319" y="2860646"/>
            <a:chExt cx="1224793" cy="869951"/>
          </a:xfrm>
        </p:grpSpPr>
        <p:sp>
          <p:nvSpPr>
            <p:cNvPr id="33" name="Freeform 32"/>
            <p:cNvSpPr/>
            <p:nvPr/>
          </p:nvSpPr>
          <p:spPr>
            <a:xfrm>
              <a:off x="3414319" y="3036815"/>
              <a:ext cx="1224793" cy="693782"/>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Train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val 33"/>
            <p:cNvSpPr/>
            <p:nvPr/>
          </p:nvSpPr>
          <p:spPr>
            <a:xfrm>
              <a:off x="3414319" y="2860646"/>
              <a:ext cx="1224792" cy="3523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9" name="Group 28"/>
          <p:cNvGrpSpPr/>
          <p:nvPr/>
        </p:nvGrpSpPr>
        <p:grpSpPr>
          <a:xfrm>
            <a:off x="4351425" y="4437112"/>
            <a:ext cx="1003891" cy="902826"/>
            <a:chOff x="3414319" y="2860646"/>
            <a:chExt cx="1224793" cy="869951"/>
          </a:xfrm>
        </p:grpSpPr>
        <p:sp>
          <p:nvSpPr>
            <p:cNvPr id="30" name="Freeform 29"/>
            <p:cNvSpPr/>
            <p:nvPr/>
          </p:nvSpPr>
          <p:spPr>
            <a:xfrm>
              <a:off x="3414319" y="3036815"/>
              <a:ext cx="1224793" cy="693782"/>
            </a:xfrm>
            <a:custGeom>
              <a:avLst/>
              <a:gdLst>
                <a:gd name="connsiteX0" fmla="*/ 1 w 1224793"/>
                <a:gd name="connsiteY0" fmla="*/ 0 h 997241"/>
                <a:gd name="connsiteX1" fmla="*/ 1224793 w 1224793"/>
                <a:gd name="connsiteY1" fmla="*/ 0 h 997241"/>
                <a:gd name="connsiteX2" fmla="*/ 1224793 w 1224793"/>
                <a:gd name="connsiteY2" fmla="*/ 821071 h 997241"/>
                <a:gd name="connsiteX3" fmla="*/ 1224792 w 1224793"/>
                <a:gd name="connsiteY3" fmla="*/ 821071 h 997241"/>
                <a:gd name="connsiteX4" fmla="*/ 1224792 w 1224793"/>
                <a:gd name="connsiteY4" fmla="*/ 821072 h 997241"/>
                <a:gd name="connsiteX5" fmla="*/ 612396 w 1224793"/>
                <a:gd name="connsiteY5" fmla="*/ 997241 h 997241"/>
                <a:gd name="connsiteX6" fmla="*/ 0 w 1224793"/>
                <a:gd name="connsiteY6" fmla="*/ 821072 h 997241"/>
                <a:gd name="connsiteX7" fmla="*/ 1 w 1224793"/>
                <a:gd name="connsiteY7" fmla="*/ 821069 h 99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793" h="997241">
                  <a:moveTo>
                    <a:pt x="1" y="0"/>
                  </a:moveTo>
                  <a:lnTo>
                    <a:pt x="1224793" y="0"/>
                  </a:lnTo>
                  <a:lnTo>
                    <a:pt x="1224793" y="821071"/>
                  </a:lnTo>
                  <a:lnTo>
                    <a:pt x="1224792" y="821071"/>
                  </a:lnTo>
                  <a:lnTo>
                    <a:pt x="1224792" y="821072"/>
                  </a:lnTo>
                  <a:cubicBezTo>
                    <a:pt x="1224792" y="918367"/>
                    <a:pt x="950613" y="997241"/>
                    <a:pt x="612396" y="997241"/>
                  </a:cubicBezTo>
                  <a:cubicBezTo>
                    <a:pt x="274179" y="997241"/>
                    <a:pt x="0" y="918367"/>
                    <a:pt x="0" y="821072"/>
                  </a:cubicBezTo>
                  <a:lnTo>
                    <a:pt x="1" y="821069"/>
                  </a:lnTo>
                  <a:close/>
                </a:path>
              </a:pathLst>
            </a:custGeom>
            <a:no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data</a:t>
              </a:r>
              <a:endParaRPr kumimoji="0" lang="nl-NL"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Oval 30"/>
            <p:cNvSpPr/>
            <p:nvPr/>
          </p:nvSpPr>
          <p:spPr>
            <a:xfrm>
              <a:off x="3414319" y="2860646"/>
              <a:ext cx="1224792" cy="352337"/>
            </a:xfrm>
            <a:prstGeom prst="ellipse">
              <a:avLst/>
            </a:prstGeom>
            <a:solidFill>
              <a:schemeClr val="bg1"/>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Right Arrow 43"/>
          <p:cNvSpPr/>
          <p:nvPr/>
        </p:nvSpPr>
        <p:spPr>
          <a:xfrm rot="5400000">
            <a:off x="4662493" y="3840143"/>
            <a:ext cx="381754" cy="429436"/>
          </a:xfrm>
          <a:prstGeom prst="rightArrow">
            <a:avLst/>
          </a:prstGeom>
          <a:solidFill>
            <a:srgbClr val="DE7A00"/>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45" name="Right Arrow 44"/>
          <p:cNvSpPr/>
          <p:nvPr/>
        </p:nvSpPr>
        <p:spPr>
          <a:xfrm>
            <a:off x="5579486" y="4701827"/>
            <a:ext cx="3279580" cy="429436"/>
          </a:xfrm>
          <a:prstGeom prst="rightArrow">
            <a:avLst/>
          </a:prstGeom>
          <a:solidFill>
            <a:srgbClr val="DE7A00"/>
          </a:solidFill>
          <a:ln>
            <a:solidFill>
              <a:srgbClr val="D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895" y="4358443"/>
            <a:ext cx="1152128" cy="982157"/>
          </a:xfrm>
          <a:prstGeom prst="rect">
            <a:avLst/>
          </a:prstGeom>
        </p:spPr>
      </p:pic>
      <p:sp>
        <p:nvSpPr>
          <p:cNvPr id="28" name="Trapezoid 27"/>
          <p:cNvSpPr/>
          <p:nvPr/>
        </p:nvSpPr>
        <p:spPr>
          <a:xfrm rot="-3660000">
            <a:off x="9325099" y="4602659"/>
            <a:ext cx="45719" cy="432000"/>
          </a:xfrm>
          <a:prstGeom prst="trapezoid">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49" name="Trapezoid 48"/>
          <p:cNvSpPr/>
          <p:nvPr/>
        </p:nvSpPr>
        <p:spPr>
          <a:xfrm rot="-3660000">
            <a:off x="9325099" y="3060171"/>
            <a:ext cx="45719" cy="432000"/>
          </a:xfrm>
          <a:prstGeom prst="trapezoid">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52" name="Content Placeholder 2"/>
          <p:cNvSpPr>
            <a:spLocks noGrp="1"/>
          </p:cNvSpPr>
          <p:nvPr>
            <p:ph idx="1"/>
          </p:nvPr>
        </p:nvSpPr>
        <p:spPr>
          <a:xfrm>
            <a:off x="1044000" y="1260000"/>
            <a:ext cx="11028664" cy="791082"/>
          </a:xfrm>
        </p:spPr>
        <p:txBody>
          <a:bodyPr>
            <a:normAutofit/>
          </a:bodyPr>
          <a:lstStyle/>
          <a:p>
            <a:pPr marL="0" lvl="1" indent="0">
              <a:buNone/>
              <a:tabLst>
                <a:tab pos="3138488" algn="l"/>
              </a:tabLst>
            </a:pPr>
            <a:r>
              <a:rPr lang="en-GB" sz="1800" b="1" dirty="0"/>
              <a:t>Training/test split</a:t>
            </a:r>
          </a:p>
          <a:p>
            <a:pPr marL="285750" lvl="1">
              <a:buFont typeface="Wingdings" pitchFamily="2" charset="2"/>
              <a:buChar char="Ø"/>
              <a:tabLst>
                <a:tab pos="3138488" algn="l"/>
              </a:tabLst>
            </a:pPr>
            <a:r>
              <a:rPr lang="en-GB" sz="1800" b="1" dirty="0">
                <a:solidFill>
                  <a:srgbClr val="24B5B3"/>
                </a:solidFill>
              </a:rPr>
              <a:t>Solution</a:t>
            </a:r>
            <a:r>
              <a:rPr lang="en-GB" sz="1800" dirty="0">
                <a:solidFill>
                  <a:srgbClr val="24B5B3"/>
                </a:solidFill>
              </a:rPr>
              <a:t>: Split the available data in two parts: </a:t>
            </a:r>
            <a:r>
              <a:rPr lang="en-GB" sz="1800" b="1" dirty="0">
                <a:solidFill>
                  <a:srgbClr val="24B5B3"/>
                </a:solidFill>
              </a:rPr>
              <a:t>Train data </a:t>
            </a:r>
            <a:r>
              <a:rPr lang="en-GB" sz="1800" dirty="0">
                <a:solidFill>
                  <a:srgbClr val="24B5B3"/>
                </a:solidFill>
              </a:rPr>
              <a:t>&amp; </a:t>
            </a:r>
            <a:r>
              <a:rPr lang="en-GB" sz="1800" b="1" dirty="0">
                <a:solidFill>
                  <a:srgbClr val="24B5B3"/>
                </a:solidFill>
              </a:rPr>
              <a:t>Test data</a:t>
            </a:r>
            <a:endParaRPr lang="en-GB" sz="1800" dirty="0">
              <a:solidFill>
                <a:srgbClr val="24B5B3"/>
              </a:solidFill>
            </a:endParaRPr>
          </a:p>
        </p:txBody>
      </p:sp>
      <p:pic>
        <p:nvPicPr>
          <p:cNvPr id="3" name="Picture 2">
            <a:extLst>
              <a:ext uri="{FF2B5EF4-FFF2-40B4-BE49-F238E27FC236}">
                <a16:creationId xmlns:a16="http://schemas.microsoft.com/office/drawing/2014/main" id="{F18909AC-38FF-64B3-7BB7-E24DDBDDFB9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75764" y="2858981"/>
            <a:ext cx="900000" cy="623641"/>
          </a:xfrm>
          <a:prstGeom prst="rect">
            <a:avLst/>
          </a:prstGeom>
        </p:spPr>
      </p:pic>
      <p:pic>
        <p:nvPicPr>
          <p:cNvPr id="5" name="Picture 4">
            <a:extLst>
              <a:ext uri="{FF2B5EF4-FFF2-40B4-BE49-F238E27FC236}">
                <a16:creationId xmlns:a16="http://schemas.microsoft.com/office/drawing/2014/main" id="{77CD89CD-FDDD-9E42-9BF1-DCB788A73B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16450" y="4577221"/>
            <a:ext cx="900000" cy="623641"/>
          </a:xfrm>
          <a:prstGeom prst="rect">
            <a:avLst/>
          </a:prstGeom>
        </p:spPr>
      </p:pic>
      <p:sp>
        <p:nvSpPr>
          <p:cNvPr id="8" name="Title 1">
            <a:extLst>
              <a:ext uri="{FF2B5EF4-FFF2-40B4-BE49-F238E27FC236}">
                <a16:creationId xmlns:a16="http://schemas.microsoft.com/office/drawing/2014/main" id="{79C36A9A-1C75-AD11-2C8B-86E636A186A2}"/>
              </a:ext>
            </a:extLst>
          </p:cNvPr>
          <p:cNvSpPr>
            <a:spLocks noGrp="1"/>
          </p:cNvSpPr>
          <p:nvPr>
            <p:ph type="title"/>
          </p:nvPr>
        </p:nvSpPr>
        <p:spPr>
          <a:xfrm>
            <a:off x="612000" y="274638"/>
            <a:ext cx="10972800" cy="1143000"/>
          </a:xfrm>
        </p:spPr>
        <p:txBody>
          <a:bodyPr vert="horz" lIns="91440" tIns="45720" rIns="91440" bIns="45720" rtlCol="0" anchor="ctr">
            <a:noAutofit/>
          </a:bodyPr>
          <a:lstStyle/>
          <a:p>
            <a:pPr>
              <a:lnSpc>
                <a:spcPct val="90000"/>
              </a:lnSpc>
            </a:pPr>
            <a:r>
              <a:rPr lang="en-GB" sz="4000" dirty="0">
                <a:latin typeface="Calibri Light" panose="020F0302020204030204" pitchFamily="34" charset="0"/>
                <a:cs typeface="Calibri Light" panose="020F0302020204030204" pitchFamily="34" charset="0"/>
              </a:rPr>
              <a:t>Training ANNs</a:t>
            </a:r>
          </a:p>
        </p:txBody>
      </p:sp>
      <p:pic>
        <p:nvPicPr>
          <p:cNvPr id="2" name="Picture 2">
            <a:extLst>
              <a:ext uri="{FF2B5EF4-FFF2-40B4-BE49-F238E27FC236}">
                <a16:creationId xmlns:a16="http://schemas.microsoft.com/office/drawing/2014/main" id="{289ABA59-548C-9E07-740B-5A3BC91D49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2" t="-494" r="65844" b="21672"/>
          <a:stretch/>
        </p:blipFill>
        <p:spPr bwMode="auto">
          <a:xfrm>
            <a:off x="10290664" y="2612245"/>
            <a:ext cx="1882606" cy="1528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4E319D23-5D39-D857-1B72-8922ED2217D1}"/>
              </a:ext>
            </a:extLst>
          </p:cNvPr>
          <p:cNvSpPr txBox="1"/>
          <p:nvPr/>
        </p:nvSpPr>
        <p:spPr>
          <a:xfrm>
            <a:off x="10237806" y="2156149"/>
            <a:ext cx="1834858" cy="369332"/>
          </a:xfrm>
          <a:prstGeom prst="rect">
            <a:avLst/>
          </a:prstGeom>
          <a:solidFill>
            <a:schemeClr val="accent6">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UNDERFITTING</a:t>
            </a:r>
          </a:p>
        </p:txBody>
      </p:sp>
      <p:cxnSp>
        <p:nvCxnSpPr>
          <p:cNvPr id="7" name="Straight Arrow Connector 6">
            <a:extLst>
              <a:ext uri="{FF2B5EF4-FFF2-40B4-BE49-F238E27FC236}">
                <a16:creationId xmlns:a16="http://schemas.microsoft.com/office/drawing/2014/main" id="{E2BDA4EA-5640-1058-15D1-FBEC14C5C084}"/>
              </a:ext>
            </a:extLst>
          </p:cNvPr>
          <p:cNvCxnSpPr>
            <a:cxnSpLocks/>
            <a:stCxn id="2" idx="1"/>
          </p:cNvCxnSpPr>
          <p:nvPr/>
        </p:nvCxnSpPr>
        <p:spPr>
          <a:xfrm flipH="1">
            <a:off x="9478978" y="3376455"/>
            <a:ext cx="811686" cy="1426309"/>
          </a:xfrm>
          <a:prstGeom prst="straightConnector1">
            <a:avLst/>
          </a:prstGeom>
          <a:ln w="19050">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0D171F5E-381A-19D0-8559-E2765E2A2121}"/>
              </a:ext>
            </a:extLst>
          </p:cNvPr>
          <p:cNvCxnSpPr>
            <a:cxnSpLocks/>
          </p:cNvCxnSpPr>
          <p:nvPr/>
        </p:nvCxnSpPr>
        <p:spPr>
          <a:xfrm flipH="1">
            <a:off x="9547959" y="3271655"/>
            <a:ext cx="742705" cy="0"/>
          </a:xfrm>
          <a:prstGeom prst="straightConnector1">
            <a:avLst/>
          </a:prstGeom>
          <a:ln w="19050">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C9A8E760-76B0-44C4-C246-AC48BFEC5ED5}"/>
              </a:ext>
            </a:extLst>
          </p:cNvPr>
          <p:cNvSpPr txBox="1"/>
          <p:nvPr/>
        </p:nvSpPr>
        <p:spPr>
          <a:xfrm>
            <a:off x="1022545" y="5796443"/>
            <a:ext cx="10126101" cy="1089367"/>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There is no </a:t>
            </a:r>
            <a:r>
              <a:rPr kumimoji="0" lang="en-GB" sz="1800" b="1" i="0" u="none" strike="noStrike" kern="1200" cap="none" spc="0" normalizeH="0" baseline="0" noProof="0" dirty="0">
                <a:ln>
                  <a:noFill/>
                </a:ln>
                <a:solidFill>
                  <a:prstClr val="black"/>
                </a:solidFill>
                <a:effectLst/>
                <a:uLnTx/>
                <a:uFillTx/>
                <a:latin typeface="Calibri"/>
                <a:ea typeface="+mn-ea"/>
                <a:cs typeface="+mn-cs"/>
              </a:rPr>
              <a:t>clear gap</a:t>
            </a:r>
            <a:r>
              <a:rPr kumimoji="0" lang="en-GB" sz="1800" b="0" i="0" u="none" strike="noStrike" kern="1200" cap="none" spc="0" normalizeH="0" baseline="0" noProof="0" dirty="0">
                <a:ln>
                  <a:noFill/>
                </a:ln>
                <a:solidFill>
                  <a:prstClr val="black"/>
                </a:solidFill>
                <a:effectLst/>
                <a:uLnTx/>
                <a:uFillTx/>
                <a:latin typeface="Calibri"/>
                <a:ea typeface="+mn-ea"/>
                <a:cs typeface="+mn-cs"/>
              </a:rPr>
              <a:t> between train and test set performance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researcher often has no strong prior about the </a:t>
            </a:r>
            <a:r>
              <a:rPr kumimoji="0" lang="en-GB" sz="1800" b="0" i="1" u="none" strike="noStrike" kern="1200" cap="none" spc="0" normalizeH="0" baseline="0" noProof="0" dirty="0">
                <a:ln>
                  <a:noFill/>
                </a:ln>
                <a:solidFill>
                  <a:prstClr val="black"/>
                </a:solidFill>
                <a:effectLst/>
                <a:uLnTx/>
                <a:uFillTx/>
                <a:latin typeface="Calibri"/>
                <a:ea typeface="+mn-ea"/>
                <a:cs typeface="+mn-cs"/>
              </a:rPr>
              <a:t>expected</a:t>
            </a:r>
            <a:r>
              <a:rPr kumimoji="0" lang="en-GB" sz="1800" b="0" i="0" u="none" strike="noStrike" kern="1200" cap="none" spc="0" normalizeH="0" baseline="0" noProof="0" dirty="0">
                <a:ln>
                  <a:noFill/>
                </a:ln>
                <a:solidFill>
                  <a:prstClr val="black"/>
                </a:solidFill>
                <a:effectLst/>
                <a:uLnTx/>
                <a:uFillTx/>
                <a:latin typeface="Calibri"/>
                <a:ea typeface="+mn-ea"/>
                <a:cs typeface="+mn-cs"/>
              </a:rPr>
              <a:t> performance level</a:t>
            </a:r>
          </a:p>
          <a:p>
            <a:pPr marL="285750" marR="0" lvl="0" indent="-285750" algn="l" defTabSz="914400" rtl="0" eaLnBrk="1" fontAlgn="auto" latinLnBrk="0" hangingPunct="1">
              <a:lnSpc>
                <a:spcPct val="114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srgbClr val="0070C0"/>
                </a:solidFill>
                <a:effectLst/>
                <a:uLnTx/>
                <a:uFillTx/>
                <a:latin typeface="Calibri"/>
                <a:ea typeface="+mn-ea"/>
                <a:cs typeface="+mn-cs"/>
              </a:rPr>
              <a:t>Diagnosing underfitting is more difficult and requires judgement and domain knowledge</a:t>
            </a:r>
          </a:p>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2064E34F-D57B-3959-3798-A6F01F856F4B}"/>
              </a:ext>
            </a:extLst>
          </p:cNvPr>
          <p:cNvPicPr>
            <a:picLocks noChangeAspect="1"/>
          </p:cNvPicPr>
          <p:nvPr/>
        </p:nvPicPr>
        <p:blipFill>
          <a:blip r:embed="rId8">
            <a:duotone>
              <a:schemeClr val="accent1">
                <a:shade val="45000"/>
                <a:satMod val="135000"/>
              </a:schemeClr>
              <a:prstClr val="white"/>
            </a:duotone>
          </a:blip>
          <a:stretch>
            <a:fillRect/>
          </a:stretch>
        </p:blipFill>
        <p:spPr>
          <a:xfrm>
            <a:off x="120337" y="5907876"/>
            <a:ext cx="778511" cy="813600"/>
          </a:xfrm>
          <a:prstGeom prst="rect">
            <a:avLst/>
          </a:prstGeom>
        </p:spPr>
      </p:pic>
      <p:sp>
        <p:nvSpPr>
          <p:cNvPr id="17" name="TextBox 16">
            <a:extLst>
              <a:ext uri="{FF2B5EF4-FFF2-40B4-BE49-F238E27FC236}">
                <a16:creationId xmlns:a16="http://schemas.microsoft.com/office/drawing/2014/main" id="{568E0CEB-6EC6-BE8A-AB36-C811F401B7B8}"/>
              </a:ext>
            </a:extLst>
          </p:cNvPr>
          <p:cNvSpPr txBox="1"/>
          <p:nvPr/>
        </p:nvSpPr>
        <p:spPr>
          <a:xfrm>
            <a:off x="1044000" y="5422856"/>
            <a:ext cx="9250575" cy="328499"/>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Underfitting</a:t>
            </a:r>
            <a:r>
              <a:rPr kumimoji="0" lang="en-GB" sz="1800" b="0" i="0" u="none" strike="noStrike" kern="1200" cap="none" spc="0" normalizeH="0" baseline="0" noProof="0" dirty="0">
                <a:ln>
                  <a:noFill/>
                </a:ln>
                <a:solidFill>
                  <a:prstClr val="black"/>
                </a:solidFill>
                <a:effectLst/>
                <a:uLnTx/>
                <a:uFillTx/>
                <a:latin typeface="Calibri"/>
                <a:ea typeface="+mn-ea"/>
                <a:cs typeface="+mn-cs"/>
              </a:rPr>
              <a:t> occurs when the model fails to capture the underlying patterns in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E64E51DC-3332-C600-7D82-4DAD16991AD0}"/>
              </a:ext>
            </a:extLst>
          </p:cNvPr>
          <p:cNvPicPr>
            <a:picLocks noChangeAspect="1"/>
          </p:cNvPicPr>
          <p:nvPr/>
        </p:nvPicPr>
        <p:blipFill>
          <a:blip r:embed="rId9"/>
          <a:stretch>
            <a:fillRect/>
          </a:stretch>
        </p:blipFill>
        <p:spPr>
          <a:xfrm>
            <a:off x="10010200" y="137615"/>
            <a:ext cx="2006600" cy="1854200"/>
          </a:xfrm>
          <a:prstGeom prst="rect">
            <a:avLst/>
          </a:prstGeom>
        </p:spPr>
      </p:pic>
    </p:spTree>
    <p:extLst>
      <p:ext uri="{BB962C8B-B14F-4D97-AF65-F5344CB8AC3E}">
        <p14:creationId xmlns:p14="http://schemas.microsoft.com/office/powerpoint/2010/main" val="35771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5493" y="2295526"/>
            <a:ext cx="25717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055440" y="1484784"/>
            <a:ext cx="8064896" cy="5236692"/>
          </a:xfrm>
        </p:spPr>
        <p:txBody>
          <a:bodyPr/>
          <a:lstStyle/>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Expectations: </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Frontier of the field; forward looking; not a polished textbook story</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Balanced account on strength and weaknesses of theory-driven (micro econometric) and data-driven (machine learning) methods for discrete choice analysis</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Not complete in any regard w.r.t. machine learning</a:t>
            </a:r>
          </a:p>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Course material:</a:t>
            </a:r>
          </a:p>
          <a:p>
            <a:pPr marL="342900" indent="-342900" defTabSz="904875">
              <a:lnSpc>
                <a:spcPct val="114000"/>
              </a:lnSpc>
              <a:buFont typeface="+mj-lt"/>
              <a:buAutoNum type="arabicPeriod"/>
              <a:tabLst>
                <a:tab pos="1257300" algn="l"/>
                <a:tab pos="3228975" algn="l"/>
              </a:tabLst>
            </a:pPr>
            <a:r>
              <a:rPr lang="en-US" sz="1400" dirty="0"/>
              <a:t>Van Cranenburgh, S., Wang, S., Vij, A., Pereira, F., &amp; Walker, J. (2022). Choice modelling in the age of machine learning-discussion paper. </a:t>
            </a:r>
            <a:r>
              <a:rPr lang="en-US" sz="1400" i="1" dirty="0"/>
              <a:t>Journal of Choice Modelling</a:t>
            </a:r>
            <a:r>
              <a:rPr lang="en-US" sz="1400" dirty="0"/>
              <a:t>, </a:t>
            </a:r>
            <a:r>
              <a:rPr lang="en-US" sz="1400" i="1" dirty="0"/>
              <a:t>42</a:t>
            </a:r>
            <a:r>
              <a:rPr lang="en-US" sz="1400" dirty="0"/>
              <a:t>, 100340.</a:t>
            </a:r>
          </a:p>
          <a:p>
            <a:pPr marL="342900" indent="-342900" defTabSz="904875">
              <a:lnSpc>
                <a:spcPct val="114000"/>
              </a:lnSpc>
              <a:buFont typeface="+mj-lt"/>
              <a:buAutoNum type="arabicPeriod"/>
              <a:tabLst>
                <a:tab pos="1257300" algn="l"/>
                <a:tab pos="3228975" algn="l"/>
              </a:tabLst>
            </a:pPr>
            <a:r>
              <a:rPr lang="en-US" sz="1400" dirty="0" err="1"/>
              <a:t>Géron</a:t>
            </a:r>
            <a:r>
              <a:rPr lang="en-US" sz="1400" dirty="0"/>
              <a:t>, A. (2019). </a:t>
            </a:r>
            <a:r>
              <a:rPr lang="en-US" sz="1400" i="1" dirty="0"/>
              <a:t>Hands-on machine learning with </a:t>
            </a:r>
            <a:r>
              <a:rPr lang="en-US" sz="1400" i="1" dirty="0" err="1"/>
              <a:t>Scikit</a:t>
            </a:r>
            <a:r>
              <a:rPr lang="en-US" sz="1400" i="1" dirty="0"/>
              <a:t>-Learn, </a:t>
            </a:r>
            <a:r>
              <a:rPr lang="en-US" sz="1400" i="1" dirty="0" err="1"/>
              <a:t>Keras</a:t>
            </a:r>
            <a:r>
              <a:rPr lang="en-US" sz="1400" i="1" dirty="0"/>
              <a:t>, and </a:t>
            </a:r>
            <a:r>
              <a:rPr lang="en-US" sz="1400" i="1" dirty="0" err="1"/>
              <a:t>TensorFlow</a:t>
            </a:r>
            <a:r>
              <a:rPr lang="en-US" sz="1400" i="1" dirty="0"/>
              <a:t>: Concepts, tools, and techniques to build intelligent systems</a:t>
            </a:r>
            <a:r>
              <a:rPr lang="en-US" sz="1400" dirty="0"/>
              <a:t>. " O'Reilly Media, Inc.".</a:t>
            </a:r>
            <a:endParaRPr lang="en-GB" sz="1400" dirty="0">
              <a:solidFill>
                <a:srgbClr val="0070C0"/>
              </a:solidFill>
              <a:cs typeface="Times New Roman" panose="02020603050405020304" pitchFamily="18" charset="0"/>
            </a:endParaRPr>
          </a:p>
          <a:p>
            <a:pPr marL="342900" indent="-342900" defTabSz="904875">
              <a:lnSpc>
                <a:spcPct val="114000"/>
              </a:lnSpc>
              <a:buFont typeface="+mj-lt"/>
              <a:buAutoNum type="arabicPeriod"/>
              <a:tabLst>
                <a:tab pos="1257300" algn="l"/>
                <a:tab pos="3228975" algn="l"/>
              </a:tabLst>
            </a:pPr>
            <a:r>
              <a:rPr lang="en-US" sz="1400" dirty="0" err="1"/>
              <a:t>Sifringer</a:t>
            </a:r>
            <a:r>
              <a:rPr lang="en-US" sz="1400" dirty="0"/>
              <a:t>, B., </a:t>
            </a:r>
            <a:r>
              <a:rPr lang="en-US" sz="1400" dirty="0" err="1"/>
              <a:t>Lurkin</a:t>
            </a:r>
            <a:r>
              <a:rPr lang="en-US" sz="1400" dirty="0"/>
              <a:t>, V., &amp; </a:t>
            </a:r>
            <a:r>
              <a:rPr lang="en-US" sz="1400" dirty="0" err="1"/>
              <a:t>Alahi</a:t>
            </a:r>
            <a:r>
              <a:rPr lang="en-US" sz="1400" dirty="0"/>
              <a:t>, A. (2020). Enhancing discrete choice models with representation learning. </a:t>
            </a:r>
            <a:r>
              <a:rPr lang="en-US" sz="1400" i="1" dirty="0"/>
              <a:t>Transportation Research Part B: Methodological</a:t>
            </a:r>
            <a:r>
              <a:rPr lang="en-US" sz="1400" dirty="0"/>
              <a:t>, </a:t>
            </a:r>
            <a:r>
              <a:rPr lang="en-US" sz="1400" i="1" dirty="0"/>
              <a:t>140</a:t>
            </a:r>
            <a:r>
              <a:rPr lang="en-US" sz="1400" dirty="0"/>
              <a:t>, 236-261.</a:t>
            </a:r>
          </a:p>
          <a:p>
            <a:pPr marL="342900" indent="-342900" defTabSz="904875">
              <a:lnSpc>
                <a:spcPct val="114000"/>
              </a:lnSpc>
              <a:buFont typeface="+mj-lt"/>
              <a:buAutoNum type="arabicPeriod"/>
              <a:tabLst>
                <a:tab pos="1257300" algn="l"/>
                <a:tab pos="3228975" algn="l"/>
              </a:tabLst>
            </a:pPr>
            <a:r>
              <a:rPr lang="en-GB" sz="1400" dirty="0"/>
              <a:t>Molnar, C. (2020). </a:t>
            </a:r>
            <a:r>
              <a:rPr lang="en-GB" sz="1400" i="1" dirty="0"/>
              <a:t>Interpretable machine learning</a:t>
            </a:r>
            <a:r>
              <a:rPr lang="en-GB" sz="1400" dirty="0"/>
              <a:t>. Lulu. com</a:t>
            </a:r>
            <a:endParaRPr lang="en-US" sz="1400" dirty="0"/>
          </a:p>
          <a:p>
            <a:pPr marL="0" indent="0">
              <a:buNone/>
            </a:pPr>
            <a:endParaRPr lang="en-GB" sz="1800" dirty="0">
              <a:cs typeface="Times New Roman" panose="02020603050405020304" pitchFamily="18" charset="0"/>
            </a:endParaRPr>
          </a:p>
          <a:p>
            <a:pPr marL="0" indent="0">
              <a:buNone/>
            </a:pPr>
            <a:endParaRPr lang="en-GB" sz="1800" dirty="0">
              <a:cs typeface="Times New Roman" panose="02020603050405020304" pitchFamily="18" charset="0"/>
            </a:endParaRPr>
          </a:p>
          <a:p>
            <a:endParaRPr lang="en-GB" sz="1800" dirty="0">
              <a:cs typeface="Times New Roman" panose="02020603050405020304" pitchFamily="18" charset="0"/>
            </a:endParaRPr>
          </a:p>
        </p:txBody>
      </p:sp>
      <p:sp>
        <p:nvSpPr>
          <p:cNvPr id="6" name="Title 1"/>
          <p:cNvSpPr>
            <a:spLocks noGrp="1"/>
          </p:cNvSpPr>
          <p:nvPr>
            <p:ph type="title"/>
          </p:nvPr>
        </p:nvSpPr>
        <p:spPr>
          <a:xfrm>
            <a:off x="1055441" y="457200"/>
            <a:ext cx="9045824" cy="451520"/>
          </a:xfrm>
        </p:spPr>
        <p:txBody>
          <a:bodyPr/>
          <a:lstStyle/>
          <a:p>
            <a:pPr lvl="0">
              <a:defRPr/>
            </a:pPr>
            <a:r>
              <a:rPr lang="en-GB" sz="2600" dirty="0">
                <a:solidFill>
                  <a:srgbClr val="000000"/>
                </a:solidFill>
              </a:rPr>
              <a:t>Course set-up</a:t>
            </a:r>
          </a:p>
        </p:txBody>
      </p:sp>
      <p:sp>
        <p:nvSpPr>
          <p:cNvPr id="7"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58959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8265521" y="1988840"/>
            <a:ext cx="3807143" cy="2016224"/>
          </a:xfrm>
          <a:prstGeom prst="roundRect">
            <a:avLst/>
          </a:prstGeom>
          <a:solidFill>
            <a:schemeClr val="accent1">
              <a:lumMod val="20000"/>
              <a:lumOff val="80000"/>
            </a:schemeClr>
          </a:solidFill>
          <a:ln w="95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DE7A00"/>
              </a:solidFill>
              <a:effectLst/>
              <a:uLnTx/>
              <a:uFillTx/>
              <a:latin typeface="Calibri" panose="020F0502020204030204"/>
              <a:ea typeface="+mn-ea"/>
              <a:cs typeface="+mn-cs"/>
            </a:endParaRPr>
          </a:p>
        </p:txBody>
      </p:sp>
      <p:sp>
        <p:nvSpPr>
          <p:cNvPr id="5" name="Content Placeholder 2"/>
          <p:cNvSpPr>
            <a:spLocks noGrp="1"/>
          </p:cNvSpPr>
          <p:nvPr>
            <p:ph idx="1"/>
          </p:nvPr>
        </p:nvSpPr>
        <p:spPr>
          <a:xfrm>
            <a:off x="720000" y="1268760"/>
            <a:ext cx="7290703" cy="5400600"/>
          </a:xfrm>
        </p:spPr>
        <p:txBody>
          <a:bodyPr>
            <a:noAutofit/>
          </a:bodyPr>
          <a:lstStyle/>
          <a:p>
            <a:pPr marL="360363" lvl="1" indent="-360363">
              <a:buFont typeface="Arial" panose="020B0604020202020204" pitchFamily="34" charset="0"/>
              <a:buChar char="•"/>
              <a:tabLst>
                <a:tab pos="3138488" algn="l"/>
              </a:tabLst>
            </a:pPr>
            <a:r>
              <a:rPr lang="en-GB" dirty="0"/>
              <a:t>Training ANNs involves finding the weights </a:t>
            </a:r>
            <a:r>
              <a:rPr lang="en-GB" i="1" dirty="0"/>
              <a:t>w</a:t>
            </a:r>
            <a:r>
              <a:rPr lang="en-GB" dirty="0"/>
              <a:t> that </a:t>
            </a:r>
            <a:r>
              <a:rPr lang="en-GB" b="1" dirty="0"/>
              <a:t>minimise</a:t>
            </a:r>
            <a:r>
              <a:rPr lang="en-GB" dirty="0"/>
              <a:t> the </a:t>
            </a:r>
            <a:r>
              <a:rPr lang="en-GB" b="1" dirty="0"/>
              <a:t>loss function</a:t>
            </a:r>
            <a:endParaRPr lang="en-GB" dirty="0"/>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r>
              <a:rPr lang="en-GB" dirty="0"/>
              <a:t>Mathematically training an ANN is an </a:t>
            </a:r>
            <a:r>
              <a:rPr lang="en-GB" b="1" dirty="0"/>
              <a:t>ill-posed</a:t>
            </a:r>
            <a:r>
              <a:rPr lang="en-GB" dirty="0"/>
              <a:t> problem (“singular”)</a:t>
            </a:r>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r>
              <a:rPr lang="en-GB" b="1" dirty="0"/>
              <a:t>Unlike choice models</a:t>
            </a:r>
            <a:r>
              <a:rPr lang="en-GB" dirty="0"/>
              <a:t>, ANNs are not uniquely identifiable: i.e., numerous sets of weights give </a:t>
            </a:r>
            <a:r>
              <a:rPr lang="en-GB" b="1" dirty="0"/>
              <a:t>the same output probability distribution </a:t>
            </a:r>
            <a:r>
              <a:rPr lang="en-GB" dirty="0"/>
              <a:t>on any data.</a:t>
            </a:r>
          </a:p>
          <a:p>
            <a:pPr marL="0" lvl="1" indent="0">
              <a:buNone/>
              <a:tabLst>
                <a:tab pos="361950" algn="l"/>
                <a:tab pos="3138488" algn="l"/>
              </a:tabLst>
            </a:pPr>
            <a:endParaRPr lang="en-GB" dirty="0">
              <a:sym typeface="Wingdings" panose="05000000000000000000" pitchFamily="2" charset="2"/>
            </a:endParaRPr>
          </a:p>
          <a:p>
            <a:pPr marL="0" lvl="1" indent="0">
              <a:buNone/>
              <a:tabLst>
                <a:tab pos="361950" algn="l"/>
                <a:tab pos="3138488" algn="l"/>
              </a:tabLst>
            </a:pPr>
            <a:r>
              <a:rPr lang="en-GB" dirty="0">
                <a:sym typeface="Wingdings" panose="05000000000000000000" pitchFamily="2" charset="2"/>
              </a:rPr>
              <a:t>	 No stable/unique solution</a:t>
            </a:r>
            <a:endParaRPr lang="en-GB" dirty="0"/>
          </a:p>
          <a:p>
            <a:pPr marL="360363" lvl="1" indent="-360363">
              <a:buFont typeface="Arial" panose="020B0604020202020204" pitchFamily="34" charset="0"/>
              <a:buChar char="•"/>
              <a:tabLst>
                <a:tab pos="3138488" algn="l"/>
              </a:tabLst>
            </a:pPr>
            <a:endParaRPr lang="en-GB"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GB" sz="1700" dirty="0"/>
          </a:p>
          <a:p>
            <a:endParaRPr lang="en-GB" sz="1700" dirty="0"/>
          </a:p>
          <a:p>
            <a:pPr marL="0" indent="0">
              <a:buNone/>
              <a:tabLst>
                <a:tab pos="361950" algn="l"/>
              </a:tabLst>
            </a:pPr>
            <a:r>
              <a:rPr lang="en-GB" sz="1700" dirty="0"/>
              <a:t>	</a:t>
            </a:r>
          </a:p>
          <a:p>
            <a:pPr marL="0" indent="0">
              <a:buNone/>
              <a:tabLst>
                <a:tab pos="361950" algn="l"/>
              </a:tabLst>
            </a:pPr>
            <a:endParaRPr lang="en-GB" sz="1700" dirty="0"/>
          </a:p>
          <a:p>
            <a:pPr marL="358775" indent="-358775">
              <a:tabLst>
                <a:tab pos="3314700" algn="l"/>
              </a:tabLst>
            </a:pPr>
            <a:endParaRPr lang="en-GB" sz="1700" dirty="0"/>
          </a:p>
          <a:p>
            <a:endParaRPr lang="en-GB" sz="17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286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5931" t="11196" r="-61" b="20307"/>
          <a:stretch/>
        </p:blipFill>
        <p:spPr bwMode="auto">
          <a:xfrm>
            <a:off x="5591944" y="4152579"/>
            <a:ext cx="6600056" cy="27287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8256240" y="2132856"/>
            <a:ext cx="3960440" cy="1756430"/>
            <a:chOff x="8256240" y="2132856"/>
            <a:chExt cx="3960440" cy="1756430"/>
          </a:xfrm>
        </p:grpSpPr>
        <p:sp>
          <p:nvSpPr>
            <p:cNvPr id="13" name="TextBox 12"/>
            <p:cNvSpPr txBox="1"/>
            <p:nvPr/>
          </p:nvSpPr>
          <p:spPr>
            <a:xfrm>
              <a:off x="8265521" y="2481315"/>
              <a:ext cx="1296144"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 + B = 4</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4" name="TextBox 13"/>
            <p:cNvSpPr txBox="1"/>
            <p:nvPr/>
          </p:nvSpPr>
          <p:spPr>
            <a:xfrm>
              <a:off x="8256240" y="3304511"/>
              <a:ext cx="1800200"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 + B = 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 – B = 2</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5" name="TextBox 14"/>
            <p:cNvSpPr txBox="1"/>
            <p:nvPr/>
          </p:nvSpPr>
          <p:spPr>
            <a:xfrm>
              <a:off x="9807202" y="2466477"/>
              <a:ext cx="12961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not uniquely identifiable: </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6" name="TextBox 15"/>
            <p:cNvSpPr txBox="1"/>
            <p:nvPr/>
          </p:nvSpPr>
          <p:spPr>
            <a:xfrm>
              <a:off x="9797921" y="3304510"/>
              <a:ext cx="12961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uniquely identifiable</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0" name="TextBox 9"/>
            <p:cNvSpPr txBox="1"/>
            <p:nvPr/>
          </p:nvSpPr>
          <p:spPr>
            <a:xfrm>
              <a:off x="11169724" y="2132856"/>
              <a:ext cx="104695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A=0,B=4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A=1,B=3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A=2,B=2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A=3,B=1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A=4,B=0</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1" name="TextBox 10"/>
            <p:cNvSpPr txBox="1"/>
            <p:nvPr/>
          </p:nvSpPr>
          <p:spPr>
            <a:xfrm>
              <a:off x="11169724" y="3498419"/>
              <a:ext cx="10469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0000"/>
                  </a:solidFill>
                  <a:effectLst/>
                  <a:uLnTx/>
                  <a:uFillTx/>
                  <a:latin typeface="Calibri"/>
                  <a:ea typeface="+mn-ea"/>
                  <a:cs typeface="+mn-cs"/>
                </a:rPr>
                <a:t>A=3,B=1</a:t>
              </a:r>
            </a:p>
          </p:txBody>
        </p:sp>
      </p:grpSp>
      <p:graphicFrame>
        <p:nvGraphicFramePr>
          <p:cNvPr id="12" name="Object 11"/>
          <p:cNvGraphicFramePr>
            <a:graphicFrameLocks noChangeAspect="1"/>
          </p:cNvGraphicFramePr>
          <p:nvPr/>
        </p:nvGraphicFramePr>
        <p:xfrm>
          <a:off x="2495600" y="2064296"/>
          <a:ext cx="4583113" cy="585787"/>
        </p:xfrm>
        <a:graphic>
          <a:graphicData uri="http://schemas.openxmlformats.org/presentationml/2006/ole">
            <mc:AlternateContent xmlns:mc="http://schemas.openxmlformats.org/markup-compatibility/2006">
              <mc:Choice xmlns:v="urn:schemas-microsoft-com:vml" Requires="v">
                <p:oleObj name="Equation" r:id="rId4" imgW="2387520" imgH="304560" progId="Equation.DSMT4">
                  <p:embed/>
                </p:oleObj>
              </mc:Choice>
              <mc:Fallback>
                <p:oleObj name="Equation" r:id="rId4" imgW="2387520" imgH="304560" progId="Equation.DSMT4">
                  <p:embed/>
                  <p:pic>
                    <p:nvPicPr>
                      <p:cNvPr id="12" name="Object 11"/>
                      <p:cNvPicPr/>
                      <p:nvPr/>
                    </p:nvPicPr>
                    <p:blipFill>
                      <a:blip r:embed="rId5"/>
                      <a:stretch>
                        <a:fillRect/>
                      </a:stretch>
                    </p:blipFill>
                    <p:spPr>
                      <a:xfrm>
                        <a:off x="2495600" y="2064296"/>
                        <a:ext cx="4583113" cy="585787"/>
                      </a:xfrm>
                      <a:prstGeom prst="rect">
                        <a:avLst/>
                      </a:prstGeom>
                    </p:spPr>
                  </p:pic>
                </p:oleObj>
              </mc:Fallback>
            </mc:AlternateContent>
          </a:graphicData>
        </a:graphic>
      </p:graphicFrame>
      <p:sp>
        <p:nvSpPr>
          <p:cNvPr id="2" name="TextBox 1"/>
          <p:cNvSpPr txBox="1"/>
          <p:nvPr/>
        </p:nvSpPr>
        <p:spPr>
          <a:xfrm>
            <a:off x="1055440" y="5156022"/>
            <a:ext cx="4536504"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sym typeface="Wingdings" panose="05000000000000000000" pitchFamily="2" charset="2"/>
              </a:rPr>
              <a:t>But lack of identifiability is not a problem: the model weights cannot be interpreted anyway </a:t>
            </a:r>
            <a:endPar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 name="Group 19"/>
          <p:cNvGrpSpPr/>
          <p:nvPr/>
        </p:nvGrpSpPr>
        <p:grpSpPr>
          <a:xfrm>
            <a:off x="4007768" y="1667196"/>
            <a:ext cx="5025700" cy="465660"/>
            <a:chOff x="4007768" y="1667196"/>
            <a:chExt cx="5025700" cy="465660"/>
          </a:xfrm>
        </p:grpSpPr>
        <p:sp>
          <p:nvSpPr>
            <p:cNvPr id="8" name="TextBox 7"/>
            <p:cNvSpPr txBox="1"/>
            <p:nvPr/>
          </p:nvSpPr>
          <p:spPr>
            <a:xfrm>
              <a:off x="4727848" y="1667196"/>
              <a:ext cx="4305620" cy="288032"/>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loss function (for which we use the CE)</a:t>
              </a:r>
            </a:p>
          </p:txBody>
        </p:sp>
        <p:cxnSp>
          <p:nvCxnSpPr>
            <p:cNvPr id="17" name="Straight Arrow Connector 16"/>
            <p:cNvCxnSpPr>
              <a:cxnSpLocks/>
              <a:stCxn id="8" idx="1"/>
            </p:cNvCxnSpPr>
            <p:nvPr/>
          </p:nvCxnSpPr>
          <p:spPr>
            <a:xfrm flipH="1">
              <a:off x="4007768" y="1811212"/>
              <a:ext cx="720080" cy="321644"/>
            </a:xfrm>
            <a:prstGeom prst="straightConnector1">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6423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28676"/>
                                        </p:tgtEl>
                                        <p:attrNameLst>
                                          <p:attrName>style.visibility</p:attrName>
                                        </p:attrNameLst>
                                      </p:cBhvr>
                                      <p:to>
                                        <p:strVal val="visible"/>
                                      </p:to>
                                    </p:set>
                                    <p:animEffect transition="in" filter="fade">
                                      <p:cBhvr>
                                        <p:cTn id="19" dur="500"/>
                                        <p:tgtEl>
                                          <p:spTgt spid="286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6528048" y="2663814"/>
            <a:ext cx="5486400" cy="381000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2"/>
          <p:cNvSpPr>
            <a:spLocks noGrp="1"/>
          </p:cNvSpPr>
          <p:nvPr>
            <p:ph idx="1"/>
          </p:nvPr>
        </p:nvSpPr>
        <p:spPr>
          <a:xfrm>
            <a:off x="720000" y="1260000"/>
            <a:ext cx="5564650" cy="5400600"/>
          </a:xfrm>
        </p:spPr>
        <p:txBody>
          <a:bodyPr>
            <a:normAutofit/>
          </a:bodyPr>
          <a:lstStyle/>
          <a:p>
            <a:pPr marL="360363" lvl="1" indent="-360363">
              <a:buFont typeface="Arial" panose="020B0604020202020204" pitchFamily="34" charset="0"/>
              <a:buChar char="•"/>
              <a:tabLst>
                <a:tab pos="3138488" algn="l"/>
              </a:tabLst>
            </a:pPr>
            <a:endParaRPr lang="en-GB" sz="1800" dirty="0"/>
          </a:p>
          <a:p>
            <a:pPr marL="760413" lvl="2" indent="-360363">
              <a:tabLst>
                <a:tab pos="3138488" algn="l"/>
              </a:tabLst>
            </a:pPr>
            <a:endParaRPr lang="en-GB" dirty="0"/>
          </a:p>
          <a:p>
            <a:pPr marL="760413" lvl="2" indent="-360363">
              <a:tabLst>
                <a:tab pos="3138488" algn="l"/>
              </a:tabLst>
            </a:pPr>
            <a:endParaRPr lang="en-GB" sz="1800" dirty="0"/>
          </a:p>
          <a:p>
            <a:pPr marL="400050" lvl="2" indent="0">
              <a:buNone/>
              <a:tabLst>
                <a:tab pos="3138488" algn="l"/>
              </a:tabLst>
            </a:pPr>
            <a:endParaRPr lang="en-GB" sz="1800" dirty="0"/>
          </a:p>
          <a:p>
            <a:pPr marL="760413" lvl="2" indent="-360363">
              <a:tabLst>
                <a:tab pos="3138488" algn="l"/>
              </a:tabLst>
            </a:pPr>
            <a:endParaRPr lang="en-GB" sz="1800" dirty="0"/>
          </a:p>
          <a:p>
            <a:pPr marL="342900" lvl="1" indent="-342900">
              <a:buFont typeface="Arial" panose="020B0604020202020204" pitchFamily="34" charset="0"/>
              <a:buChar char="•"/>
              <a:tabLst>
                <a:tab pos="3138488" algn="l"/>
              </a:tabLst>
            </a:pPr>
            <a:r>
              <a:rPr lang="en-GB" sz="1800" dirty="0"/>
              <a:t>The ANN is trained on the </a:t>
            </a:r>
            <a:r>
              <a:rPr lang="en-GB" sz="1800" b="1" dirty="0">
                <a:solidFill>
                  <a:srgbClr val="0070C0"/>
                </a:solidFill>
              </a:rPr>
              <a:t>training set</a:t>
            </a:r>
          </a:p>
          <a:p>
            <a:pPr marL="760413" lvl="2" indent="-360363">
              <a:buFont typeface="Wingdings" panose="05000000000000000000" pitchFamily="2" charset="2"/>
              <a:buChar char="Ø"/>
              <a:tabLst>
                <a:tab pos="3138488" algn="l"/>
              </a:tabLst>
            </a:pPr>
            <a:r>
              <a:rPr lang="en-GB" sz="1800" dirty="0"/>
              <a:t>The training </a:t>
            </a:r>
            <a:r>
              <a:rPr lang="en-GB" sz="1800" b="1" dirty="0"/>
              <a:t>stops</a:t>
            </a:r>
            <a:r>
              <a:rPr lang="en-GB" sz="1800" dirty="0"/>
              <a:t> when:</a:t>
            </a:r>
          </a:p>
          <a:p>
            <a:pPr marL="1217613" lvl="3" indent="-360363">
              <a:buFont typeface="+mj-lt"/>
              <a:buAutoNum type="arabicPeriod"/>
              <a:tabLst>
                <a:tab pos="3138488" algn="l"/>
              </a:tabLst>
            </a:pPr>
            <a:r>
              <a:rPr lang="en-GB" dirty="0"/>
              <a:t>The performance on the </a:t>
            </a:r>
            <a:r>
              <a:rPr lang="en-GB" b="1" dirty="0">
                <a:solidFill>
                  <a:srgbClr val="0070C0"/>
                </a:solidFill>
              </a:rPr>
              <a:t>training set</a:t>
            </a:r>
            <a:r>
              <a:rPr lang="en-GB" b="1" dirty="0"/>
              <a:t> </a:t>
            </a:r>
            <a:r>
              <a:rPr lang="en-GB" dirty="0"/>
              <a:t>no longer improves</a:t>
            </a:r>
          </a:p>
          <a:p>
            <a:pPr marL="1217613" lvl="3" indent="-360363">
              <a:buFont typeface="+mj-lt"/>
              <a:buAutoNum type="arabicPeriod"/>
              <a:tabLst>
                <a:tab pos="3138488" algn="l"/>
              </a:tabLst>
            </a:pPr>
            <a:r>
              <a:rPr lang="en-GB" dirty="0"/>
              <a:t>Maximum no. epochs* is reached</a:t>
            </a:r>
          </a:p>
          <a:p>
            <a:pPr marL="857250" lvl="3" indent="0">
              <a:buNone/>
              <a:tabLst>
                <a:tab pos="3138488" algn="l"/>
              </a:tabLst>
            </a:pPr>
            <a:r>
              <a:rPr lang="en-GB" dirty="0"/>
              <a:t>(then, evaluate performance using the test set)</a:t>
            </a:r>
          </a:p>
        </p:txBody>
      </p:sp>
      <p:sp>
        <p:nvSpPr>
          <p:cNvPr id="6" name="Title 1"/>
          <p:cNvSpPr>
            <a:spLocks noGrp="1"/>
          </p:cNvSpPr>
          <p:nvPr>
            <p:ph type="title"/>
          </p:nvPr>
        </p:nvSpPr>
        <p:spPr>
          <a:xfrm>
            <a:off x="1981200" y="274638"/>
            <a:ext cx="8229600" cy="1143000"/>
          </a:xfrm>
        </p:spPr>
        <p:txBody>
          <a:bodyPr>
            <a:normAutofit/>
          </a:bodyPr>
          <a:lstStyle/>
          <a:p>
            <a:r>
              <a:rPr lang="en-GB" sz="4000" dirty="0"/>
              <a:t>Training ANNs</a:t>
            </a:r>
          </a:p>
        </p:txBody>
      </p:sp>
      <p:cxnSp>
        <p:nvCxnSpPr>
          <p:cNvPr id="8" name="Straight Arrow Connector 7"/>
          <p:cNvCxnSpPr/>
          <p:nvPr/>
        </p:nvCxnSpPr>
        <p:spPr>
          <a:xfrm>
            <a:off x="5159896" y="3140968"/>
            <a:ext cx="2088232" cy="648072"/>
          </a:xfrm>
          <a:prstGeom prst="straightConnector1">
            <a:avLst/>
          </a:prstGeom>
          <a:ln w="19050">
            <a:solidFill>
              <a:srgbClr val="157DB7"/>
            </a:solidFill>
            <a:prstDash val="sysDash"/>
            <a:headEnd type="none" w="med" len="med"/>
            <a:tailEnd type="triangle" w="lg" len="med"/>
          </a:ln>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5311701" y="4109814"/>
            <a:ext cx="6279292" cy="1876871"/>
            <a:chOff x="5311701" y="4109814"/>
            <a:chExt cx="6279292" cy="1876871"/>
          </a:xfrm>
        </p:grpSpPr>
        <p:sp>
          <p:nvSpPr>
            <p:cNvPr id="9" name="Oval 8"/>
            <p:cNvSpPr/>
            <p:nvPr/>
          </p:nvSpPr>
          <p:spPr>
            <a:xfrm>
              <a:off x="10366857" y="5737233"/>
              <a:ext cx="1224136" cy="249452"/>
            </a:xfrm>
            <a:prstGeom prst="ellipse">
              <a:avLst/>
            </a:prstGeom>
            <a:noFill/>
            <a:ln w="127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27" name="Straight Arrow Connector 26"/>
            <p:cNvCxnSpPr/>
            <p:nvPr/>
          </p:nvCxnSpPr>
          <p:spPr>
            <a:xfrm>
              <a:off x="5311701" y="4109814"/>
              <a:ext cx="5055156" cy="1876871"/>
            </a:xfrm>
            <a:prstGeom prst="straightConnector1">
              <a:avLst/>
            </a:prstGeom>
            <a:ln w="19050">
              <a:solidFill>
                <a:srgbClr val="FF3300"/>
              </a:solidFill>
              <a:prstDash val="sysDash"/>
              <a:headEnd type="none" w="med" len="med"/>
              <a:tailEnd type="triangle" w="lg" len="med"/>
            </a:ln>
          </p:spPr>
          <p:style>
            <a:lnRef idx="1">
              <a:schemeClr val="accent2"/>
            </a:lnRef>
            <a:fillRef idx="0">
              <a:schemeClr val="accent2"/>
            </a:fillRef>
            <a:effectRef idx="0">
              <a:schemeClr val="accent2"/>
            </a:effectRef>
            <a:fontRef idx="minor">
              <a:schemeClr val="tx1"/>
            </a:fontRef>
          </p:style>
        </p:cxnSp>
      </p:grpSp>
      <p:sp>
        <p:nvSpPr>
          <p:cNvPr id="19" name="TextBox 18"/>
          <p:cNvSpPr txBox="1"/>
          <p:nvPr/>
        </p:nvSpPr>
        <p:spPr>
          <a:xfrm>
            <a:off x="7032105" y="2218915"/>
            <a:ext cx="47412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Learning curve plot</a:t>
            </a:r>
          </a:p>
        </p:txBody>
      </p:sp>
      <p:sp>
        <p:nvSpPr>
          <p:cNvPr id="2" name="TextBox 1">
            <a:extLst>
              <a:ext uri="{FF2B5EF4-FFF2-40B4-BE49-F238E27FC236}">
                <a16:creationId xmlns:a16="http://schemas.microsoft.com/office/drawing/2014/main" id="{21A03A95-C211-AF4D-3387-DA2A5517677F}"/>
              </a:ext>
            </a:extLst>
          </p:cNvPr>
          <p:cNvSpPr txBox="1"/>
          <p:nvPr/>
        </p:nvSpPr>
        <p:spPr>
          <a:xfrm>
            <a:off x="7926240" y="1222436"/>
            <a:ext cx="4044527" cy="932382"/>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600" b="0" i="0" u="none" strike="noStrike" kern="1200" cap="none" spc="0" normalizeH="0" baseline="0" noProof="0" dirty="0">
                <a:ln>
                  <a:noFill/>
                </a:ln>
                <a:solidFill>
                  <a:prstClr val="white">
                    <a:lumMod val="50000"/>
                  </a:prstClr>
                </a:solidFill>
                <a:effectLst/>
                <a:uLnTx/>
                <a:uFillTx/>
                <a:latin typeface=".AppleSystemUIFont"/>
                <a:ea typeface="+mn-ea"/>
                <a:cs typeface="+mn-cs"/>
              </a:rPr>
              <a:t>An epoch refers to one complete pass through the entire training dataset by the model during training</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372421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2"/>
          <p:cNvSpPr>
            <a:spLocks noGrp="1"/>
          </p:cNvSpPr>
          <p:nvPr>
            <p:ph idx="1"/>
          </p:nvPr>
        </p:nvSpPr>
        <p:spPr>
          <a:xfrm>
            <a:off x="720000" y="1260000"/>
            <a:ext cx="5540264" cy="5400600"/>
          </a:xfrm>
        </p:spPr>
        <p:txBody>
          <a:bodyPr>
            <a:normAutofit/>
          </a:bodyPr>
          <a:lstStyle/>
          <a:p>
            <a:pPr marL="760413" lvl="2" indent="-360363">
              <a:tabLst>
                <a:tab pos="3138488" algn="l"/>
              </a:tabLst>
            </a:pPr>
            <a:endParaRPr lang="en-GB" sz="1800" dirty="0"/>
          </a:p>
          <a:p>
            <a:pPr marL="760413" lvl="2" indent="-360363">
              <a:tabLst>
                <a:tab pos="3138488" algn="l"/>
              </a:tabLst>
            </a:pPr>
            <a:endParaRPr lang="en-GB" dirty="0"/>
          </a:p>
          <a:p>
            <a:pPr marL="760413" lvl="2" indent="-360363">
              <a:tabLst>
                <a:tab pos="3138488" algn="l"/>
              </a:tabLst>
            </a:pPr>
            <a:endParaRPr lang="en-GB" sz="1800" dirty="0"/>
          </a:p>
          <a:p>
            <a:pPr marL="400050" lvl="2" indent="0">
              <a:buNone/>
              <a:tabLst>
                <a:tab pos="3138488" algn="l"/>
              </a:tabLst>
            </a:pPr>
            <a:endParaRPr lang="en-GB" dirty="0"/>
          </a:p>
          <a:p>
            <a:pPr marL="400050" lvl="2" indent="0">
              <a:buNone/>
              <a:tabLst>
                <a:tab pos="3138488" algn="l"/>
              </a:tabLst>
            </a:pPr>
            <a:endParaRPr lang="en-GB" sz="1800" dirty="0"/>
          </a:p>
          <a:p>
            <a:pPr marL="342900" lvl="1" indent="-342900">
              <a:buFont typeface="Arial" panose="020B0604020202020204" pitchFamily="34" charset="0"/>
              <a:buChar char="•"/>
              <a:tabLst>
                <a:tab pos="3138488" algn="l"/>
              </a:tabLst>
            </a:pPr>
            <a:r>
              <a:rPr lang="en-GB" dirty="0"/>
              <a:t>The ANN is trained on the </a:t>
            </a:r>
            <a:r>
              <a:rPr lang="en-GB" b="1" dirty="0">
                <a:solidFill>
                  <a:srgbClr val="0070C0"/>
                </a:solidFill>
              </a:rPr>
              <a:t>training set</a:t>
            </a:r>
          </a:p>
          <a:p>
            <a:pPr marL="760413" lvl="2" indent="-360363">
              <a:buFont typeface="Wingdings" panose="05000000000000000000" pitchFamily="2" charset="2"/>
              <a:buChar char="Ø"/>
              <a:tabLst>
                <a:tab pos="3138488" algn="l"/>
              </a:tabLst>
            </a:pPr>
            <a:r>
              <a:rPr lang="en-GB" dirty="0"/>
              <a:t>The training </a:t>
            </a:r>
            <a:r>
              <a:rPr lang="en-GB" b="1" dirty="0"/>
              <a:t>stops</a:t>
            </a:r>
            <a:r>
              <a:rPr lang="en-GB" dirty="0"/>
              <a:t> when:</a:t>
            </a:r>
          </a:p>
          <a:p>
            <a:pPr marL="1217613" lvl="3" indent="-360363">
              <a:buFont typeface="+mj-lt"/>
              <a:buAutoNum type="arabicPeriod"/>
              <a:tabLst>
                <a:tab pos="3138488" algn="l"/>
              </a:tabLst>
            </a:pPr>
            <a:r>
              <a:rPr lang="en-GB" dirty="0"/>
              <a:t>The performance on the </a:t>
            </a:r>
            <a:r>
              <a:rPr lang="en-GB" b="1" dirty="0">
                <a:solidFill>
                  <a:srgbClr val="0070C0"/>
                </a:solidFill>
              </a:rPr>
              <a:t>training set </a:t>
            </a:r>
            <a:r>
              <a:rPr lang="en-GB" dirty="0"/>
              <a:t>no longer improves</a:t>
            </a:r>
          </a:p>
          <a:p>
            <a:pPr marL="1217613" lvl="3" indent="-360363">
              <a:buFont typeface="+mj-lt"/>
              <a:buAutoNum type="arabicPeriod"/>
              <a:tabLst>
                <a:tab pos="3138488" algn="l"/>
              </a:tabLst>
            </a:pPr>
            <a:r>
              <a:rPr lang="en-GB" dirty="0"/>
              <a:t>Maximum no. epochs* is reached</a:t>
            </a:r>
          </a:p>
          <a:p>
            <a:pPr marL="857250" lvl="3" indent="0">
              <a:buNone/>
              <a:tabLst>
                <a:tab pos="3138488" algn="l"/>
              </a:tabLst>
            </a:pPr>
            <a:r>
              <a:rPr lang="en-GB" dirty="0"/>
              <a:t>(then, evaluate performance using the test set)</a:t>
            </a:r>
          </a:p>
          <a:p>
            <a:pPr marL="400050" lvl="2" indent="0">
              <a:buNone/>
              <a:tabLst>
                <a:tab pos="3138488" algn="l"/>
              </a:tabLst>
            </a:pPr>
            <a:endParaRPr lang="en-GB" sz="1800" dirty="0"/>
          </a:p>
          <a:p>
            <a:pPr marL="285750" lvl="1">
              <a:buFont typeface="Arial" panose="020B0604020202020204" pitchFamily="34" charset="0"/>
              <a:buChar char="•"/>
              <a:tabLst>
                <a:tab pos="3138488" algn="l"/>
              </a:tabLst>
            </a:pPr>
            <a:r>
              <a:rPr lang="en-GB" b="1" dirty="0"/>
              <a:t>Early stopping (main idea)</a:t>
            </a:r>
          </a:p>
          <a:p>
            <a:pPr marL="760413" lvl="2" indent="-360363">
              <a:buFont typeface="Wingdings" panose="05000000000000000000" pitchFamily="2" charset="2"/>
              <a:buChar char="Ø"/>
              <a:tabLst>
                <a:tab pos="3138488" algn="l"/>
              </a:tabLst>
            </a:pPr>
            <a:r>
              <a:rPr lang="en-GB" sz="1800" dirty="0"/>
              <a:t>After each </a:t>
            </a:r>
            <a:r>
              <a:rPr lang="en-GB" sz="1800" b="1" dirty="0"/>
              <a:t>epoch</a:t>
            </a:r>
            <a:r>
              <a:rPr lang="en-GB" sz="1800" dirty="0"/>
              <a:t>, the performance of the model is evaluated on </a:t>
            </a:r>
            <a:r>
              <a:rPr lang="en-GB" dirty="0"/>
              <a:t>the </a:t>
            </a:r>
            <a:r>
              <a:rPr lang="en-GB" sz="1800" b="1" dirty="0">
                <a:solidFill>
                  <a:srgbClr val="E5822E"/>
                </a:solidFill>
              </a:rPr>
              <a:t>test set</a:t>
            </a:r>
          </a:p>
          <a:p>
            <a:pPr marL="760413" lvl="2" indent="-360363">
              <a:buFont typeface="Wingdings" panose="05000000000000000000" pitchFamily="2" charset="2"/>
              <a:buChar char="Ø"/>
              <a:tabLst>
                <a:tab pos="3138488" algn="l"/>
              </a:tabLst>
            </a:pPr>
            <a:r>
              <a:rPr lang="en-GB" dirty="0"/>
              <a:t>To avoid the model from </a:t>
            </a:r>
            <a:r>
              <a:rPr lang="en-GB" b="1" dirty="0"/>
              <a:t>overfitting</a:t>
            </a:r>
            <a:r>
              <a:rPr lang="en-GB" dirty="0"/>
              <a:t>, training stops when the performance of the </a:t>
            </a:r>
            <a:r>
              <a:rPr lang="en-GB" b="1" dirty="0">
                <a:solidFill>
                  <a:srgbClr val="E5822E"/>
                </a:solidFill>
              </a:rPr>
              <a:t>test data </a:t>
            </a:r>
            <a:r>
              <a:rPr lang="en-GB" dirty="0"/>
              <a:t>no longer improves</a:t>
            </a:r>
            <a:endParaRPr lang="en-GB" sz="1800" dirty="0"/>
          </a:p>
        </p:txBody>
      </p:sp>
      <p:sp>
        <p:nvSpPr>
          <p:cNvPr id="6" name="Title 1"/>
          <p:cNvSpPr>
            <a:spLocks noGrp="1"/>
          </p:cNvSpPr>
          <p:nvPr>
            <p:ph type="title"/>
          </p:nvPr>
        </p:nvSpPr>
        <p:spPr>
          <a:xfrm>
            <a:off x="1981200" y="274638"/>
            <a:ext cx="8229600" cy="1143000"/>
          </a:xfrm>
        </p:spPr>
        <p:txBody>
          <a:bodyPr>
            <a:normAutofit/>
          </a:bodyPr>
          <a:lstStyle/>
          <a:p>
            <a:r>
              <a:rPr lang="en-GB" sz="4000" dirty="0"/>
              <a:t>Training ANNs</a:t>
            </a:r>
          </a:p>
        </p:txBody>
      </p:sp>
      <p:grpSp>
        <p:nvGrpSpPr>
          <p:cNvPr id="17" name="Group 16"/>
          <p:cNvGrpSpPr/>
          <p:nvPr/>
        </p:nvGrpSpPr>
        <p:grpSpPr>
          <a:xfrm>
            <a:off x="6470573" y="2642056"/>
            <a:ext cx="5302830" cy="3888432"/>
            <a:chOff x="6470573" y="2642056"/>
            <a:chExt cx="5302830" cy="3888432"/>
          </a:xfrm>
        </p:grpSpPr>
        <p:pic>
          <p:nvPicPr>
            <p:cNvPr id="2" name="Picture 1"/>
            <p:cNvPicPr>
              <a:picLocks noChangeAspect="1"/>
            </p:cNvPicPr>
            <p:nvPr/>
          </p:nvPicPr>
          <p:blipFill rotWithShape="1">
            <a:blip r:embed="rId3"/>
            <a:srcRect l="2670" t="11244" r="7881"/>
            <a:stretch/>
          </p:blipFill>
          <p:spPr>
            <a:xfrm>
              <a:off x="6470573" y="2642056"/>
              <a:ext cx="5302830" cy="3888432"/>
            </a:xfrm>
            <a:prstGeom prst="rect">
              <a:avLst/>
            </a:prstGeom>
          </p:spPr>
        </p:pic>
        <p:grpSp>
          <p:nvGrpSpPr>
            <p:cNvPr id="14" name="Group 13"/>
            <p:cNvGrpSpPr/>
            <p:nvPr/>
          </p:nvGrpSpPr>
          <p:grpSpPr>
            <a:xfrm>
              <a:off x="7452224" y="2714802"/>
              <a:ext cx="1020040" cy="426166"/>
              <a:chOff x="7452224" y="2714802"/>
              <a:chExt cx="1020040" cy="426166"/>
            </a:xfrm>
          </p:grpSpPr>
          <p:sp>
            <p:nvSpPr>
              <p:cNvPr id="13" name="Rectangle 12"/>
              <p:cNvSpPr/>
              <p:nvPr/>
            </p:nvSpPr>
            <p:spPr>
              <a:xfrm>
                <a:off x="7476080" y="2761054"/>
                <a:ext cx="996184" cy="379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2" name="TextBox 11"/>
              <p:cNvSpPr txBox="1"/>
              <p:nvPr/>
            </p:nvSpPr>
            <p:spPr>
              <a:xfrm>
                <a:off x="7452224" y="2878691"/>
                <a:ext cx="702556" cy="21602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Test loss</a:t>
                </a:r>
              </a:p>
            </p:txBody>
          </p:sp>
          <p:sp>
            <p:nvSpPr>
              <p:cNvPr id="15" name="TextBox 14"/>
              <p:cNvSpPr txBox="1"/>
              <p:nvPr/>
            </p:nvSpPr>
            <p:spPr>
              <a:xfrm>
                <a:off x="7452224" y="2714802"/>
                <a:ext cx="948032" cy="21602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Training loss</a:t>
                </a:r>
              </a:p>
            </p:txBody>
          </p:sp>
        </p:grpSp>
      </p:grpSp>
      <p:cxnSp>
        <p:nvCxnSpPr>
          <p:cNvPr id="7" name="Straight Arrow Connector 6"/>
          <p:cNvCxnSpPr>
            <a:cxnSpLocks/>
          </p:cNvCxnSpPr>
          <p:nvPr/>
        </p:nvCxnSpPr>
        <p:spPr>
          <a:xfrm flipV="1">
            <a:off x="5888736" y="5454106"/>
            <a:ext cx="1534838" cy="196726"/>
          </a:xfrm>
          <a:prstGeom prst="straightConnector1">
            <a:avLst/>
          </a:prstGeom>
          <a:ln w="19050">
            <a:solidFill>
              <a:srgbClr val="E09351"/>
            </a:solidFill>
            <a:prstDash val="sysDash"/>
            <a:headEnd type="none" w="med" len="med"/>
            <a:tailEnd type="triangle" w="lg" len="med"/>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7032105" y="2218915"/>
            <a:ext cx="47412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Learning curve plot</a:t>
            </a:r>
          </a:p>
        </p:txBody>
      </p:sp>
      <p:grpSp>
        <p:nvGrpSpPr>
          <p:cNvPr id="34" name="Group 33"/>
          <p:cNvGrpSpPr/>
          <p:nvPr/>
        </p:nvGrpSpPr>
        <p:grpSpPr>
          <a:xfrm>
            <a:off x="9199218" y="2714802"/>
            <a:ext cx="2310081" cy="3365148"/>
            <a:chOff x="9199218" y="2714802"/>
            <a:chExt cx="2310081" cy="3365148"/>
          </a:xfrm>
        </p:grpSpPr>
        <p:sp>
          <p:nvSpPr>
            <p:cNvPr id="28" name="Oval 27"/>
            <p:cNvSpPr/>
            <p:nvPr/>
          </p:nvSpPr>
          <p:spPr>
            <a:xfrm>
              <a:off x="9199218" y="5401380"/>
              <a:ext cx="936104" cy="24945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30" name="Straight Connector 29"/>
            <p:cNvCxnSpPr/>
            <p:nvPr/>
          </p:nvCxnSpPr>
          <p:spPr>
            <a:xfrm flipH="1">
              <a:off x="10128448" y="2714802"/>
              <a:ext cx="6874" cy="3365148"/>
            </a:xfrm>
            <a:prstGeom prst="line">
              <a:avLst/>
            </a:prstGeom>
            <a:ln w="19050">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3" name="Rectangle 32"/>
            <p:cNvSpPr/>
            <p:nvPr/>
          </p:nvSpPr>
          <p:spPr>
            <a:xfrm>
              <a:off x="10152830" y="2761054"/>
              <a:ext cx="1356469" cy="318822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grpSp>
      <p:sp>
        <p:nvSpPr>
          <p:cNvPr id="40" name="TextBox 39"/>
          <p:cNvSpPr txBox="1"/>
          <p:nvPr/>
        </p:nvSpPr>
        <p:spPr>
          <a:xfrm>
            <a:off x="10107527" y="3289450"/>
            <a:ext cx="723537" cy="199051"/>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STOP</a:t>
            </a:r>
          </a:p>
        </p:txBody>
      </p:sp>
      <p:sp>
        <p:nvSpPr>
          <p:cNvPr id="41" name="Oval 40"/>
          <p:cNvSpPr/>
          <p:nvPr/>
        </p:nvSpPr>
        <p:spPr>
          <a:xfrm>
            <a:off x="9156356" y="5454106"/>
            <a:ext cx="144000" cy="144000"/>
          </a:xfrm>
          <a:prstGeom prst="ellipse">
            <a:avLst/>
          </a:prstGeom>
          <a:no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43" name="Straight Connector 42"/>
          <p:cNvCxnSpPr/>
          <p:nvPr/>
        </p:nvCxnSpPr>
        <p:spPr>
          <a:xfrm flipH="1">
            <a:off x="9239566" y="2714802"/>
            <a:ext cx="0" cy="3355817"/>
          </a:xfrm>
          <a:prstGeom prst="line">
            <a:avLst/>
          </a:prstGeom>
          <a:ln w="9525">
            <a:solidFill>
              <a:srgbClr val="00B050"/>
            </a:solidFill>
            <a:prstDash val="sys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5" name="TextBox 44"/>
          <p:cNvSpPr txBox="1"/>
          <p:nvPr/>
        </p:nvSpPr>
        <p:spPr>
          <a:xfrm>
            <a:off x="9300356" y="2951010"/>
            <a:ext cx="852473" cy="338435"/>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5 epochs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“Patience”</a:t>
            </a:r>
          </a:p>
        </p:txBody>
      </p:sp>
      <p:cxnSp>
        <p:nvCxnSpPr>
          <p:cNvPr id="47" name="Straight Connector 46"/>
          <p:cNvCxnSpPr/>
          <p:nvPr/>
        </p:nvCxnSpPr>
        <p:spPr>
          <a:xfrm>
            <a:off x="9300356" y="2822814"/>
            <a:ext cx="778521" cy="0"/>
          </a:xfrm>
          <a:prstGeom prst="line">
            <a:avLst/>
          </a:prstGeom>
          <a:ln w="6350">
            <a:solidFill>
              <a:schemeClr val="bg1">
                <a:lumMod val="50000"/>
              </a:schemeClr>
            </a:solidFill>
            <a:headEnd type="triangle" w="sm" len="med"/>
            <a:tailEnd type="triangle" w="sm" len="med"/>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8BF7A33A-869F-81BF-A2C8-4BE50C13B261}"/>
              </a:ext>
            </a:extLst>
          </p:cNvPr>
          <p:cNvSpPr txBox="1"/>
          <p:nvPr/>
        </p:nvSpPr>
        <p:spPr>
          <a:xfrm>
            <a:off x="7926240" y="1222436"/>
            <a:ext cx="4044527" cy="932382"/>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600" b="0" i="0" u="none" strike="noStrike" kern="1200" cap="none" spc="0" normalizeH="0" baseline="0" noProof="0" dirty="0">
                <a:ln>
                  <a:noFill/>
                </a:ln>
                <a:solidFill>
                  <a:prstClr val="white">
                    <a:lumMod val="50000"/>
                  </a:prstClr>
                </a:solidFill>
                <a:effectLst/>
                <a:uLnTx/>
                <a:uFillTx/>
                <a:latin typeface=".AppleSystemUIFont"/>
                <a:ea typeface="+mn-ea"/>
                <a:cs typeface="+mn-cs"/>
              </a:rPr>
              <a:t>An epoch refers to one complete pass through the entire training dataset by the model during training</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498571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503" t="20711" r="21715" b="29239"/>
          <a:stretch/>
        </p:blipFill>
        <p:spPr>
          <a:xfrm>
            <a:off x="9023102" y="1417637"/>
            <a:ext cx="2329482" cy="2179191"/>
          </a:xfrm>
          <a:prstGeom prst="rect">
            <a:avLst/>
          </a:prstGeom>
        </p:spPr>
      </p:pic>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10" name="Group 9"/>
          <p:cNvGrpSpPr/>
          <p:nvPr/>
        </p:nvGrpSpPr>
        <p:grpSpPr>
          <a:xfrm>
            <a:off x="719999" y="3933056"/>
            <a:ext cx="4141711" cy="2788420"/>
            <a:chOff x="1043999" y="3933056"/>
            <a:chExt cx="4141711" cy="2788420"/>
          </a:xfrm>
        </p:grpSpPr>
        <p:pic>
          <p:nvPicPr>
            <p:cNvPr id="3" name="Picture 2"/>
            <p:cNvPicPr>
              <a:picLocks noChangeAspect="1"/>
            </p:cNvPicPr>
            <p:nvPr/>
          </p:nvPicPr>
          <p:blipFill rotWithShape="1">
            <a:blip r:embed="rId4"/>
            <a:srcRect l="19519" t="19764" r="18025" b="19708"/>
            <a:stretch/>
          </p:blipFill>
          <p:spPr>
            <a:xfrm>
              <a:off x="1847528" y="4810264"/>
              <a:ext cx="1872208" cy="1911212"/>
            </a:xfrm>
            <a:prstGeom prst="rect">
              <a:avLst/>
            </a:prstGeom>
          </p:spPr>
        </p:pic>
        <p:sp>
          <p:nvSpPr>
            <p:cNvPr id="8" name="TextBox 7"/>
            <p:cNvSpPr txBox="1"/>
            <p:nvPr/>
          </p:nvSpPr>
          <p:spPr>
            <a:xfrm>
              <a:off x="1043999" y="3933056"/>
              <a:ext cx="4141711" cy="1200329"/>
            </a:xfrm>
            <a:prstGeom prst="rect">
              <a:avLst/>
            </a:prstGeom>
            <a:noFill/>
          </p:spPr>
          <p:txBody>
            <a:bodyPr wrap="square" rtlCol="0">
              <a:spAutoFit/>
            </a:bodyPr>
            <a:lstStyle/>
            <a:p>
              <a:pPr marL="360363" marR="0" lvl="1" indent="-360363"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simplest approach to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hypertuning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an exhaustive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grid search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p:cNvGrpSpPr/>
          <p:nvPr/>
        </p:nvGrpSpPr>
        <p:grpSpPr>
          <a:xfrm>
            <a:off x="6744072" y="3933056"/>
            <a:ext cx="4608512" cy="2788420"/>
            <a:chOff x="6744072" y="3933056"/>
            <a:chExt cx="4608512" cy="2788420"/>
          </a:xfrm>
        </p:grpSpPr>
        <p:sp>
          <p:nvSpPr>
            <p:cNvPr id="19" name="TextBox 18"/>
            <p:cNvSpPr txBox="1"/>
            <p:nvPr/>
          </p:nvSpPr>
          <p:spPr>
            <a:xfrm>
              <a:off x="6744072" y="3933056"/>
              <a:ext cx="4608512" cy="923330"/>
            </a:xfrm>
            <a:prstGeom prst="rect">
              <a:avLst/>
            </a:prstGeom>
            <a:noFill/>
          </p:spPr>
          <p:txBody>
            <a:bodyPr wrap="square" rtlCol="0">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Combinatorial problem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tuning can quickly become computationally excessive…</a:t>
              </a:r>
            </a:p>
          </p:txBody>
        </p:sp>
        <p:pic>
          <p:nvPicPr>
            <p:cNvPr id="9" name="Picture 8"/>
            <p:cNvPicPr>
              <a:picLocks noChangeAspect="1"/>
            </p:cNvPicPr>
            <p:nvPr/>
          </p:nvPicPr>
          <p:blipFill>
            <a:blip r:embed="rId5"/>
            <a:stretch>
              <a:fillRect/>
            </a:stretch>
          </p:blipFill>
          <p:spPr>
            <a:xfrm>
              <a:off x="8127395" y="4718324"/>
              <a:ext cx="2003152" cy="2003152"/>
            </a:xfrm>
            <a:prstGeom prst="rect">
              <a:avLst/>
            </a:prstGeom>
          </p:spPr>
        </p:pic>
      </p:grpSp>
      <p:sp>
        <p:nvSpPr>
          <p:cNvPr id="13" name="Content Placeholder 2">
            <a:extLst>
              <a:ext uri="{FF2B5EF4-FFF2-40B4-BE49-F238E27FC236}">
                <a16:creationId xmlns:a16="http://schemas.microsoft.com/office/drawing/2014/main" id="{AC8EF41F-A181-3444-9165-75F18D0C29DD}"/>
              </a:ext>
            </a:extLst>
          </p:cNvPr>
          <p:cNvSpPr txBox="1">
            <a:spLocks/>
          </p:cNvSpPr>
          <p:nvPr/>
        </p:nvSpPr>
        <p:spPr>
          <a:xfrm>
            <a:off x="720000" y="1259999"/>
            <a:ext cx="8472344" cy="25341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1" indent="-355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When training an ANN, we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must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set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hyperparameters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such as:</a:t>
            </a:r>
          </a:p>
          <a:p>
            <a:pPr marL="800100" marR="0" lvl="2" indent="-400050" algn="l" defTabSz="914400" rtl="0" eaLnBrk="1" fontAlgn="auto" latinLnBrk="0" hangingPunct="1">
              <a:lnSpc>
                <a:spcPct val="90000"/>
              </a:lnSpc>
              <a:spcBef>
                <a:spcPts val="500"/>
              </a:spcBef>
              <a:spcAft>
                <a:spcPts val="0"/>
              </a:spcAft>
              <a:buClrTx/>
              <a:buSzTx/>
              <a:buFont typeface="+mj-lt"/>
              <a:buAutoNum type="arabicPeriod"/>
              <a:tabLst>
                <a:tab pos="3138488" algn="l"/>
              </a:tabLst>
              <a:defRPr/>
            </a:pPr>
            <a:r>
              <a:rPr kumimoji="0" lang="en-GB" sz="1800" b="0" i="0" u="sng" strike="noStrike" kern="1200" cap="none" spc="0" normalizeH="0" baseline="0" noProof="0" dirty="0">
                <a:ln>
                  <a:noFill/>
                </a:ln>
                <a:solidFill>
                  <a:prstClr val="black"/>
                </a:solidFill>
                <a:effectLst/>
                <a:uLnTx/>
                <a:uFillTx/>
                <a:latin typeface="Calibri" panose="020F0502020204030204"/>
                <a:ea typeface="+mn-ea"/>
                <a:cs typeface="+mn-cs"/>
              </a:rPr>
              <a:t>Batch size</a:t>
            </a:r>
          </a:p>
          <a:p>
            <a:pPr marL="800100" marR="0" lvl="2" indent="-400050" algn="l" defTabSz="914400" rtl="0" eaLnBrk="1" fontAlgn="auto" latinLnBrk="0" hangingPunct="1">
              <a:lnSpc>
                <a:spcPct val="90000"/>
              </a:lnSpc>
              <a:spcBef>
                <a:spcPts val="500"/>
              </a:spcBef>
              <a:spcAft>
                <a:spcPts val="0"/>
              </a:spcAft>
              <a:buClrTx/>
              <a:buSzTx/>
              <a:buFont typeface="+mj-lt"/>
              <a:buAutoNum type="arabicPeriod"/>
              <a:tabLst>
                <a:tab pos="3138488" algn="l"/>
              </a:tabLst>
              <a:defRPr/>
            </a:pPr>
            <a:r>
              <a:rPr kumimoji="0" lang="en-GB" sz="1800" b="0" i="0" u="sng" strike="noStrike" kern="1200" cap="none" spc="0" normalizeH="0" baseline="0" noProof="0" dirty="0">
                <a:ln>
                  <a:noFill/>
                </a:ln>
                <a:solidFill>
                  <a:prstClr val="black"/>
                </a:solidFill>
                <a:effectLst/>
                <a:uLnTx/>
                <a:uFillTx/>
                <a:latin typeface="Calibri" panose="020F0502020204030204"/>
                <a:ea typeface="+mn-ea"/>
                <a:cs typeface="+mn-cs"/>
              </a:rPr>
              <a:t>Learning rate</a:t>
            </a:r>
          </a:p>
          <a:p>
            <a:pPr marL="800100" marR="0" lvl="2" indent="-400050" algn="l" defTabSz="914400" rtl="0" eaLnBrk="1" fontAlgn="auto" latinLnBrk="0" hangingPunct="1">
              <a:lnSpc>
                <a:spcPct val="90000"/>
              </a:lnSpc>
              <a:spcBef>
                <a:spcPts val="500"/>
              </a:spcBef>
              <a:spcAft>
                <a:spcPts val="0"/>
              </a:spcAft>
              <a:buClrTx/>
              <a:buSzTx/>
              <a:buFont typeface="+mj-lt"/>
              <a:buAutoNum type="arabicPeriod"/>
              <a:tabLst>
                <a:tab pos="3138488" algn="l"/>
              </a:tabLst>
              <a:defRPr/>
            </a:pPr>
            <a:r>
              <a:rPr kumimoji="0" lang="en-GB" sz="1800" b="0" i="0" u="sng" strike="noStrike" kern="1200" cap="none" spc="0" normalizeH="0" baseline="0" noProof="0" dirty="0">
                <a:ln>
                  <a:noFill/>
                </a:ln>
                <a:solidFill>
                  <a:prstClr val="black"/>
                </a:solidFill>
                <a:effectLst/>
                <a:uLnTx/>
                <a:uFillTx/>
                <a:latin typeface="Calibri" panose="020F0502020204030204"/>
                <a:ea typeface="+mn-ea"/>
                <a:cs typeface="+mn-cs"/>
              </a:rPr>
              <a:t>Regularisation</a:t>
            </a:r>
          </a:p>
          <a:p>
            <a:pPr marL="800100" marR="0" lvl="2" indent="-400050" algn="l" defTabSz="914400" rtl="0" eaLnBrk="1" fontAlgn="auto" latinLnBrk="0" hangingPunct="1">
              <a:lnSpc>
                <a:spcPct val="90000"/>
              </a:lnSpc>
              <a:spcBef>
                <a:spcPts val="500"/>
              </a:spcBef>
              <a:spcAft>
                <a:spcPts val="0"/>
              </a:spcAft>
              <a:buClrTx/>
              <a:buSzTx/>
              <a:buFont typeface="+mj-lt"/>
              <a:buAutoNum type="arabicPeriod"/>
              <a:tabLst>
                <a:tab pos="3138488" algn="l"/>
              </a:tabLst>
              <a:defRPr/>
            </a:pPr>
            <a:r>
              <a:rPr kumimoji="0" lang="en-GB" sz="1800" b="0" i="0" u="sng" strike="noStrike" kern="1200" cap="none" spc="0" normalizeH="0" baseline="0" noProof="0" dirty="0">
                <a:ln>
                  <a:noFill/>
                </a:ln>
                <a:solidFill>
                  <a:prstClr val="black"/>
                </a:solidFill>
                <a:effectLst/>
                <a:uLnTx/>
                <a:uFillTx/>
                <a:latin typeface="Calibri" panose="020F0502020204030204"/>
                <a:ea typeface="+mn-ea"/>
                <a:cs typeface="+mn-cs"/>
              </a:rPr>
              <a:t>No. hidden layers and nodes</a:t>
            </a:r>
          </a:p>
          <a:p>
            <a:pPr marL="360363" marR="0" lvl="1" indent="-360363"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60363" marR="0" lvl="1" indent="-360363"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Hyperparameter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tuning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involves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finding the optimal combination of hyperparameters.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can considerably improve the model performance</a:t>
            </a:r>
          </a:p>
        </p:txBody>
      </p:sp>
    </p:spTree>
    <p:extLst>
      <p:ext uri="{BB962C8B-B14F-4D97-AF65-F5344CB8AC3E}">
        <p14:creationId xmlns:p14="http://schemas.microsoft.com/office/powerpoint/2010/main" val="203121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0000"/>
            <a:ext cx="11136560" cy="5400600"/>
          </a:xfrm>
        </p:spPr>
        <p:txBody>
          <a:bodyPr>
            <a:noAutofit/>
          </a:bodyPr>
          <a:lstStyle/>
          <a:p>
            <a:pPr marL="0" lvl="1" indent="0">
              <a:buNone/>
              <a:tabLst>
                <a:tab pos="3138488" algn="l"/>
              </a:tabLst>
            </a:pPr>
            <a:r>
              <a:rPr lang="en-GB" sz="1800" b="1" dirty="0" err="1"/>
              <a:t>Hyperparameters</a:t>
            </a:r>
            <a:endParaRPr lang="en-GB" sz="1800" dirty="0"/>
          </a:p>
          <a:p>
            <a:pPr marL="808038" lvl="2" indent="-407988">
              <a:buFont typeface="+mj-lt"/>
              <a:buAutoNum type="arabicPeriod"/>
              <a:tabLst>
                <a:tab pos="3138488" algn="l"/>
              </a:tabLst>
            </a:pPr>
            <a:r>
              <a:rPr lang="en-GB" sz="1800" u="sng" dirty="0"/>
              <a:t>Batch size</a:t>
            </a:r>
            <a:r>
              <a:rPr lang="en-GB" sz="1800" dirty="0"/>
              <a:t>: number of observations (aka instances) utilised in </a:t>
            </a:r>
            <a:r>
              <a:rPr lang="en-GB" sz="1800" b="1" dirty="0"/>
              <a:t>1 iteration*</a:t>
            </a:r>
          </a:p>
          <a:p>
            <a:pPr marL="400050" lvl="2" indent="0">
              <a:buNone/>
              <a:tabLst>
                <a:tab pos="3138488" algn="l"/>
              </a:tabLst>
            </a:pPr>
            <a:r>
              <a:rPr lang="en-GB" sz="1800" b="1" dirty="0"/>
              <a:t>			Stability			Robustness towards saddles 							and local minima	</a:t>
            </a:r>
          </a:p>
          <a:p>
            <a:pPr marL="1257300" lvl="3" indent="-400050">
              <a:tabLst>
                <a:tab pos="3138488" algn="l"/>
              </a:tabLst>
            </a:pPr>
            <a:r>
              <a:rPr lang="en-GB" sz="1800" dirty="0"/>
              <a:t>All instances (i.e. all data)</a:t>
            </a:r>
            <a:r>
              <a:rPr lang="en-GB" sz="1800" dirty="0">
                <a:sym typeface="Wingdings" panose="05000000000000000000" pitchFamily="2" charset="2"/>
              </a:rPr>
              <a:t>		Very stable		Not so robust</a:t>
            </a:r>
          </a:p>
          <a:p>
            <a:pPr marL="857250" lvl="3" indent="0">
              <a:buNone/>
              <a:tabLst>
                <a:tab pos="1257300" algn="l"/>
                <a:tab pos="3138488" algn="l"/>
              </a:tabLst>
            </a:pPr>
            <a:r>
              <a:rPr lang="en-GB" sz="1800" i="1" dirty="0">
                <a:solidFill>
                  <a:srgbClr val="4886B3"/>
                </a:solidFill>
                <a:sym typeface="Wingdings" panose="05000000000000000000" pitchFamily="2" charset="2"/>
              </a:rPr>
              <a:t>	Batch gradient descent</a:t>
            </a:r>
            <a:r>
              <a:rPr lang="en-GB" sz="1800" dirty="0">
                <a:solidFill>
                  <a:srgbClr val="4886B3"/>
                </a:solidFill>
                <a:sym typeface="Wingdings" panose="05000000000000000000" pitchFamily="2" charset="2"/>
              </a:rPr>
              <a:t>							</a:t>
            </a:r>
          </a:p>
          <a:p>
            <a:pPr marL="1257300" lvl="3" indent="-400050">
              <a:tabLst>
                <a:tab pos="3138488" algn="l"/>
              </a:tabLst>
            </a:pPr>
            <a:r>
              <a:rPr lang="en-GB" sz="1800" dirty="0">
                <a:sym typeface="Wingdings" panose="05000000000000000000" pitchFamily="2" charset="2"/>
              </a:rPr>
              <a:t>One instance randomly sampled	Very instable		Robust</a:t>
            </a:r>
          </a:p>
          <a:p>
            <a:pPr marL="857250" lvl="3" indent="0">
              <a:buNone/>
              <a:tabLst>
                <a:tab pos="1257300" algn="l"/>
                <a:tab pos="3138488" algn="l"/>
              </a:tabLst>
            </a:pPr>
            <a:r>
              <a:rPr lang="en-GB" sz="1800" i="1" dirty="0">
                <a:solidFill>
                  <a:srgbClr val="8754AD"/>
                </a:solidFill>
                <a:sym typeface="Wingdings" panose="05000000000000000000" pitchFamily="2" charset="2"/>
              </a:rPr>
              <a:t>	Stochastic gradient descent</a:t>
            </a:r>
            <a:endParaRPr lang="en-GB" sz="1800" dirty="0">
              <a:solidFill>
                <a:srgbClr val="8754AD"/>
              </a:solidFill>
              <a:sym typeface="Wingdings" panose="05000000000000000000" pitchFamily="2" charset="2"/>
            </a:endParaRPr>
          </a:p>
          <a:p>
            <a:pPr marL="1257300" lvl="3" indent="-400050">
              <a:tabLst>
                <a:tab pos="3138488" algn="l"/>
              </a:tabLst>
            </a:pPr>
            <a:r>
              <a:rPr lang="en-GB" sz="1800" i="1" dirty="0"/>
              <a:t>N</a:t>
            </a:r>
            <a:r>
              <a:rPr lang="en-GB" sz="1800" dirty="0"/>
              <a:t> instances </a:t>
            </a:r>
            <a:r>
              <a:rPr lang="en-GB" sz="1800" dirty="0">
                <a:sym typeface="Wingdings" panose="05000000000000000000" pitchFamily="2" charset="2"/>
              </a:rPr>
              <a:t>randomly sampled	Fairly stable		Fairly robust</a:t>
            </a:r>
          </a:p>
          <a:p>
            <a:pPr marL="857250" lvl="3" indent="0">
              <a:buNone/>
              <a:tabLst>
                <a:tab pos="1257300" algn="l"/>
                <a:tab pos="3138488" algn="l"/>
              </a:tabLst>
            </a:pPr>
            <a:r>
              <a:rPr lang="en-GB" sz="1800" i="1" dirty="0">
                <a:solidFill>
                  <a:srgbClr val="23BB67"/>
                </a:solidFill>
                <a:sym typeface="Wingdings" panose="05000000000000000000" pitchFamily="2" charset="2"/>
              </a:rPr>
              <a:t>	Mini batch gradient </a:t>
            </a:r>
            <a:endParaRPr lang="en-GB" sz="1800" dirty="0">
              <a:solidFill>
                <a:srgbClr val="23BB67"/>
              </a:solidFill>
            </a:endParaRPr>
          </a:p>
        </p:txBody>
      </p:sp>
      <p:sp>
        <p:nvSpPr>
          <p:cNvPr id="4" name="Slide Number Placeholder 3"/>
          <p:cNvSpPr>
            <a:spLocks noGrp="1"/>
          </p:cNvSpPr>
          <p:nvPr>
            <p:ph type="sldNum" sz="quarter" idx="12"/>
          </p:nvPr>
        </p:nvSpPr>
        <p:spPr>
          <a:xfrm>
            <a:off x="10154579" y="6356350"/>
            <a:ext cx="1353059" cy="365125"/>
          </a:xfrm>
          <a:solidFill>
            <a:schemeClr val="bg1"/>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noAutofit/>
          </a:bodyPr>
          <a:lstStyle/>
          <a:p>
            <a:r>
              <a:rPr lang="en-GB" dirty="0"/>
              <a:t>Training ANNs</a:t>
            </a:r>
            <a:endParaRPr lang="en-GB" sz="1800" dirty="0"/>
          </a:p>
        </p:txBody>
      </p:sp>
      <p:pic>
        <p:nvPicPr>
          <p:cNvPr id="9" name="Picture 8"/>
          <p:cNvPicPr>
            <a:picLocks noChangeAspect="1"/>
          </p:cNvPicPr>
          <p:nvPr/>
        </p:nvPicPr>
        <p:blipFill>
          <a:blip r:embed="rId3"/>
          <a:stretch>
            <a:fillRect/>
          </a:stretch>
        </p:blipFill>
        <p:spPr>
          <a:xfrm>
            <a:off x="3763349" y="4488330"/>
            <a:ext cx="5062817" cy="2233146"/>
          </a:xfrm>
          <a:prstGeom prst="rect">
            <a:avLst/>
          </a:prstGeom>
        </p:spPr>
      </p:pic>
      <p:cxnSp>
        <p:nvCxnSpPr>
          <p:cNvPr id="3" name="Straight Arrow Connector 2"/>
          <p:cNvCxnSpPr>
            <a:cxnSpLocks/>
          </p:cNvCxnSpPr>
          <p:nvPr/>
        </p:nvCxnSpPr>
        <p:spPr>
          <a:xfrm flipH="1">
            <a:off x="6075904" y="3960300"/>
            <a:ext cx="143827" cy="517110"/>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7849354" y="1844824"/>
            <a:ext cx="3575238" cy="25202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257809" y="1844824"/>
            <a:ext cx="5976664" cy="264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B75BA17-0928-B464-5735-F6E2A931F817}"/>
              </a:ext>
            </a:extLst>
          </p:cNvPr>
          <p:cNvSpPr txBox="1"/>
          <p:nvPr/>
        </p:nvSpPr>
        <p:spPr>
          <a:xfrm>
            <a:off x="8344877" y="572466"/>
            <a:ext cx="3731846" cy="67406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600" b="0" i="0" u="none" strike="noStrike" kern="1200" cap="none" spc="0" normalizeH="0" baseline="0" noProof="0" dirty="0">
                <a:ln>
                  <a:noFill/>
                </a:ln>
                <a:solidFill>
                  <a:prstClr val="white">
                    <a:lumMod val="50000"/>
                  </a:prstClr>
                </a:solidFill>
                <a:effectLst/>
                <a:uLnTx/>
                <a:uFillTx/>
                <a:latin typeface=".AppleSystemUIFont"/>
                <a:ea typeface="+mn-ea"/>
                <a:cs typeface="+mn-cs"/>
              </a:rPr>
              <a:t>An iteration refers to a single update of the model’s parameters</a:t>
            </a:r>
          </a:p>
        </p:txBody>
      </p:sp>
    </p:spTree>
    <p:extLst>
      <p:ext uri="{BB962C8B-B14F-4D97-AF65-F5344CB8AC3E}">
        <p14:creationId xmlns:p14="http://schemas.microsoft.com/office/powerpoint/2010/main" val="210173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13" name="Content Placeholder 2"/>
          <p:cNvSpPr>
            <a:spLocks noGrp="1"/>
          </p:cNvSpPr>
          <p:nvPr>
            <p:ph idx="1"/>
          </p:nvPr>
        </p:nvSpPr>
        <p:spPr>
          <a:xfrm>
            <a:off x="720000" y="1260000"/>
            <a:ext cx="11136560" cy="5400600"/>
          </a:xfrm>
        </p:spPr>
        <p:txBody>
          <a:bodyPr>
            <a:noAutofit/>
          </a:bodyPr>
          <a:lstStyle/>
          <a:p>
            <a:pPr marL="0" lvl="2" indent="0">
              <a:buNone/>
              <a:tabLst>
                <a:tab pos="3138488" algn="l"/>
              </a:tabLst>
            </a:pPr>
            <a:r>
              <a:rPr lang="en-GB" sz="1800" b="1" dirty="0" err="1"/>
              <a:t>Hyperparameters</a:t>
            </a:r>
            <a:endParaRPr lang="en-GB" sz="1800" dirty="0"/>
          </a:p>
          <a:p>
            <a:pPr marL="800100" lvl="2" indent="-400050">
              <a:buFont typeface="+mj-lt"/>
              <a:buAutoNum type="arabicPeriod"/>
              <a:tabLst>
                <a:tab pos="3138488" algn="l"/>
              </a:tabLst>
            </a:pPr>
            <a:r>
              <a:rPr lang="en-GB" sz="1800" u="sng" dirty="0"/>
              <a:t>Batch size</a:t>
            </a:r>
            <a:r>
              <a:rPr lang="en-GB" sz="1800" dirty="0"/>
              <a:t>:</a:t>
            </a:r>
            <a:r>
              <a:rPr lang="en-GB" sz="1800" b="1" dirty="0"/>
              <a:t> </a:t>
            </a:r>
            <a:r>
              <a:rPr lang="en-GB" sz="1800" dirty="0"/>
              <a:t>number of observations (aka instances) utilised in </a:t>
            </a:r>
            <a:r>
              <a:rPr lang="en-GB" sz="1800" b="1" dirty="0"/>
              <a:t>1 iteration*</a:t>
            </a:r>
          </a:p>
          <a:p>
            <a:pPr marL="400050" lvl="2" indent="0">
              <a:buNone/>
              <a:tabLst>
                <a:tab pos="3138488" algn="l"/>
              </a:tabLst>
            </a:pPr>
            <a:r>
              <a:rPr lang="en-GB" sz="1800" b="1" dirty="0"/>
              <a:t>			Stability			Robustness towards saddles 							and local minima	</a:t>
            </a:r>
          </a:p>
          <a:p>
            <a:pPr marL="1257300" lvl="3" indent="-400050">
              <a:tabLst>
                <a:tab pos="3138488" algn="l"/>
              </a:tabLst>
            </a:pPr>
            <a:r>
              <a:rPr lang="en-GB" sz="1800" dirty="0"/>
              <a:t>All data</a:t>
            </a:r>
            <a:r>
              <a:rPr lang="en-GB" sz="1800" dirty="0">
                <a:sym typeface="Wingdings" panose="05000000000000000000" pitchFamily="2" charset="2"/>
              </a:rPr>
              <a:t> 			Very stable		Not so robust</a:t>
            </a:r>
          </a:p>
          <a:p>
            <a:pPr marL="857250" lvl="3" indent="0">
              <a:buNone/>
              <a:tabLst>
                <a:tab pos="1257300" algn="l"/>
                <a:tab pos="3138488" algn="l"/>
              </a:tabLst>
            </a:pPr>
            <a:r>
              <a:rPr lang="en-GB" sz="1800" i="1" dirty="0">
                <a:solidFill>
                  <a:srgbClr val="4886B3"/>
                </a:solidFill>
                <a:sym typeface="Wingdings" panose="05000000000000000000" pitchFamily="2" charset="2"/>
              </a:rPr>
              <a:t>	Batch gradient descent</a:t>
            </a:r>
            <a:r>
              <a:rPr lang="en-GB" sz="1800" dirty="0">
                <a:solidFill>
                  <a:srgbClr val="4886B3"/>
                </a:solidFill>
                <a:sym typeface="Wingdings" panose="05000000000000000000" pitchFamily="2" charset="2"/>
              </a:rPr>
              <a:t>							</a:t>
            </a:r>
          </a:p>
          <a:p>
            <a:pPr marL="1257300" lvl="3" indent="-400050">
              <a:tabLst>
                <a:tab pos="3138488" algn="l"/>
              </a:tabLst>
            </a:pPr>
            <a:r>
              <a:rPr lang="en-GB" sz="1800" dirty="0">
                <a:sym typeface="Wingdings" panose="05000000000000000000" pitchFamily="2" charset="2"/>
              </a:rPr>
              <a:t>One instance randomly sampled	Very instable		Robust</a:t>
            </a:r>
          </a:p>
          <a:p>
            <a:pPr marL="857250" lvl="3" indent="0">
              <a:buNone/>
              <a:tabLst>
                <a:tab pos="1257300" algn="l"/>
                <a:tab pos="3138488" algn="l"/>
              </a:tabLst>
            </a:pPr>
            <a:r>
              <a:rPr lang="en-GB" sz="1800" i="1" dirty="0">
                <a:solidFill>
                  <a:srgbClr val="8754AD"/>
                </a:solidFill>
                <a:sym typeface="Wingdings" panose="05000000000000000000" pitchFamily="2" charset="2"/>
              </a:rPr>
              <a:t>	Stochastic gradient descent</a:t>
            </a:r>
            <a:endParaRPr lang="en-GB" sz="1800" dirty="0">
              <a:solidFill>
                <a:srgbClr val="8754AD"/>
              </a:solidFill>
              <a:sym typeface="Wingdings" panose="05000000000000000000" pitchFamily="2" charset="2"/>
            </a:endParaRPr>
          </a:p>
          <a:p>
            <a:pPr marL="1257300" lvl="3" indent="-400050">
              <a:tabLst>
                <a:tab pos="3138488" algn="l"/>
              </a:tabLst>
            </a:pPr>
            <a:r>
              <a:rPr lang="en-GB" sz="1800" i="1" dirty="0"/>
              <a:t>N</a:t>
            </a:r>
            <a:r>
              <a:rPr lang="en-GB" sz="1800" dirty="0"/>
              <a:t> instances </a:t>
            </a:r>
            <a:r>
              <a:rPr lang="en-GB" sz="1800" dirty="0">
                <a:sym typeface="Wingdings" panose="05000000000000000000" pitchFamily="2" charset="2"/>
              </a:rPr>
              <a:t>randomly sampled	Fairly stable		Fairly robust</a:t>
            </a:r>
          </a:p>
          <a:p>
            <a:pPr marL="857250" lvl="3" indent="0">
              <a:buNone/>
              <a:tabLst>
                <a:tab pos="1257300" algn="l"/>
                <a:tab pos="3138488" algn="l"/>
              </a:tabLst>
            </a:pPr>
            <a:r>
              <a:rPr lang="en-GB" sz="1800" i="1" dirty="0">
                <a:solidFill>
                  <a:srgbClr val="23BB67"/>
                </a:solidFill>
                <a:sym typeface="Wingdings" panose="05000000000000000000" pitchFamily="2" charset="2"/>
              </a:rPr>
              <a:t>	Mini batch gradient </a:t>
            </a:r>
            <a:endParaRPr lang="en-GB" sz="1800" dirty="0">
              <a:solidFill>
                <a:srgbClr val="23BB67"/>
              </a:solidFill>
            </a:endParaRPr>
          </a:p>
        </p:txBody>
      </p:sp>
      <p:sp>
        <p:nvSpPr>
          <p:cNvPr id="14" name="Rectangle 13"/>
          <p:cNvSpPr/>
          <p:nvPr/>
        </p:nvSpPr>
        <p:spPr>
          <a:xfrm>
            <a:off x="1631504" y="2276872"/>
            <a:ext cx="6192688" cy="3816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p:cNvGrpSpPr/>
          <p:nvPr/>
        </p:nvGrpSpPr>
        <p:grpSpPr>
          <a:xfrm>
            <a:off x="1847528" y="2276872"/>
            <a:ext cx="5057775" cy="3968709"/>
            <a:chOff x="1543050" y="1933575"/>
            <a:chExt cx="5057775" cy="396870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875" y="1933575"/>
              <a:ext cx="4933950" cy="3819832"/>
            </a:xfrm>
            <a:prstGeom prst="rect">
              <a:avLst/>
            </a:prstGeom>
          </p:spPr>
        </p:pic>
        <p:sp>
          <p:nvSpPr>
            <p:cNvPr id="10" name="Rectangle 9"/>
            <p:cNvSpPr/>
            <p:nvPr/>
          </p:nvSpPr>
          <p:spPr>
            <a:xfrm>
              <a:off x="5105400" y="2082453"/>
              <a:ext cx="1362075" cy="1317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5105399" y="2086501"/>
              <a:ext cx="13620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Robustness of different optimisation algorithms</a:t>
              </a:r>
            </a:p>
          </p:txBody>
        </p:sp>
        <p:sp>
          <p:nvSpPr>
            <p:cNvPr id="12" name="Rectangle 11"/>
            <p:cNvSpPr/>
            <p:nvPr/>
          </p:nvSpPr>
          <p:spPr>
            <a:xfrm>
              <a:off x="1543050" y="1933575"/>
              <a:ext cx="5057775" cy="3968709"/>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p:cNvSpPr/>
          <p:nvPr/>
        </p:nvSpPr>
        <p:spPr>
          <a:xfrm>
            <a:off x="5266019" y="1942873"/>
            <a:ext cx="1180009" cy="257536"/>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p:cNvCxnSpPr>
            <a:cxnSpLocks/>
          </p:cNvCxnSpPr>
          <p:nvPr/>
        </p:nvCxnSpPr>
        <p:spPr>
          <a:xfrm flipH="1">
            <a:off x="7178947" y="2200409"/>
            <a:ext cx="853884" cy="374734"/>
          </a:xfrm>
          <a:prstGeom prst="straightConnector1">
            <a:avLst/>
          </a:prstGeom>
          <a:ln w="19050">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7BF05A9B-A4F3-278C-C790-392D1CE6A4A0}"/>
              </a:ext>
            </a:extLst>
          </p:cNvPr>
          <p:cNvSpPr txBox="1"/>
          <p:nvPr/>
        </p:nvSpPr>
        <p:spPr>
          <a:xfrm>
            <a:off x="8344877" y="572466"/>
            <a:ext cx="3731846" cy="67406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600" b="0" i="0" u="none" strike="noStrike" kern="1200" cap="none" spc="0" normalizeH="0" baseline="0" noProof="0" dirty="0">
                <a:ln>
                  <a:noFill/>
                </a:ln>
                <a:solidFill>
                  <a:prstClr val="white">
                    <a:lumMod val="50000"/>
                  </a:prstClr>
                </a:solidFill>
                <a:effectLst/>
                <a:uLnTx/>
                <a:uFillTx/>
                <a:latin typeface=".AppleSystemUIFont"/>
                <a:ea typeface="+mn-ea"/>
                <a:cs typeface="+mn-cs"/>
              </a:rPr>
              <a:t>An iteration refers to a single update of the model’s parameters</a:t>
            </a:r>
          </a:p>
        </p:txBody>
      </p:sp>
    </p:spTree>
    <p:extLst>
      <p:ext uri="{BB962C8B-B14F-4D97-AF65-F5344CB8AC3E}">
        <p14:creationId xmlns:p14="http://schemas.microsoft.com/office/powerpoint/2010/main" val="280200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884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13" name="Content Placeholder 2"/>
          <p:cNvSpPr>
            <a:spLocks noGrp="1"/>
          </p:cNvSpPr>
          <p:nvPr>
            <p:ph idx="1"/>
          </p:nvPr>
        </p:nvSpPr>
        <p:spPr>
          <a:xfrm>
            <a:off x="720000" y="1268760"/>
            <a:ext cx="11136560" cy="4059987"/>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a:tabLst>
                <a:tab pos="3138488" algn="l"/>
              </a:tabLst>
            </a:pPr>
            <a:r>
              <a:rPr lang="en-GB" sz="1800" u="sng" dirty="0"/>
              <a:t>Batch size</a:t>
            </a:r>
            <a:r>
              <a:rPr lang="en-GB" sz="1800" dirty="0"/>
              <a:t>:</a:t>
            </a:r>
            <a:r>
              <a:rPr lang="en-GB" sz="1800" b="1" dirty="0"/>
              <a:t> </a:t>
            </a:r>
            <a:r>
              <a:rPr lang="en-GB" sz="1800" dirty="0"/>
              <a:t>number of observations (aka instances) utilised in </a:t>
            </a:r>
            <a:r>
              <a:rPr lang="en-GB" sz="1800" b="1" dirty="0"/>
              <a:t>1 iteration*</a:t>
            </a:r>
          </a:p>
          <a:p>
            <a:pPr marL="400050" lvl="2" indent="0">
              <a:buNone/>
              <a:tabLst>
                <a:tab pos="3138488" algn="l"/>
              </a:tabLst>
            </a:pPr>
            <a:r>
              <a:rPr lang="en-GB" sz="1800" b="1" dirty="0"/>
              <a:t>			Stability			Robustness towards saddles 							and local minima	</a:t>
            </a:r>
          </a:p>
          <a:p>
            <a:pPr marL="1257300" lvl="3" indent="-400050">
              <a:tabLst>
                <a:tab pos="3138488" algn="l"/>
              </a:tabLst>
            </a:pPr>
            <a:r>
              <a:rPr lang="en-GB" sz="1800" dirty="0"/>
              <a:t>All instances (i.e. all data)</a:t>
            </a:r>
            <a:r>
              <a:rPr lang="en-GB" sz="1800" dirty="0">
                <a:sym typeface="Wingdings" panose="05000000000000000000" pitchFamily="2" charset="2"/>
              </a:rPr>
              <a:t>		Very stable		Not so robust</a:t>
            </a:r>
          </a:p>
          <a:p>
            <a:pPr marL="857250" lvl="3" indent="0">
              <a:buNone/>
              <a:tabLst>
                <a:tab pos="1257300" algn="l"/>
                <a:tab pos="3138488" algn="l"/>
              </a:tabLst>
            </a:pPr>
            <a:r>
              <a:rPr lang="en-GB" sz="1800" i="1" dirty="0">
                <a:solidFill>
                  <a:srgbClr val="4886B3"/>
                </a:solidFill>
                <a:sym typeface="Wingdings" panose="05000000000000000000" pitchFamily="2" charset="2"/>
              </a:rPr>
              <a:t>	Batch gradient descent</a:t>
            </a:r>
            <a:r>
              <a:rPr lang="en-GB" sz="1800" dirty="0">
                <a:solidFill>
                  <a:srgbClr val="4886B3"/>
                </a:solidFill>
                <a:sym typeface="Wingdings" panose="05000000000000000000" pitchFamily="2" charset="2"/>
              </a:rPr>
              <a:t>							</a:t>
            </a:r>
          </a:p>
          <a:p>
            <a:pPr marL="1257300" lvl="3" indent="-400050">
              <a:tabLst>
                <a:tab pos="3138488" algn="l"/>
              </a:tabLst>
            </a:pPr>
            <a:r>
              <a:rPr lang="en-GB" sz="1800" dirty="0">
                <a:sym typeface="Wingdings" panose="05000000000000000000" pitchFamily="2" charset="2"/>
              </a:rPr>
              <a:t>One instance randomly sampled	Very instable		Robust</a:t>
            </a:r>
          </a:p>
          <a:p>
            <a:pPr marL="857250" lvl="3" indent="0">
              <a:buNone/>
              <a:tabLst>
                <a:tab pos="1257300" algn="l"/>
                <a:tab pos="3138488" algn="l"/>
              </a:tabLst>
            </a:pPr>
            <a:r>
              <a:rPr lang="en-GB" sz="1800" i="1" dirty="0">
                <a:solidFill>
                  <a:srgbClr val="8754AD"/>
                </a:solidFill>
                <a:sym typeface="Wingdings" panose="05000000000000000000" pitchFamily="2" charset="2"/>
              </a:rPr>
              <a:t>	Stochastic gradient descent</a:t>
            </a:r>
            <a:endParaRPr lang="en-GB" sz="1800" dirty="0">
              <a:solidFill>
                <a:srgbClr val="8754AD"/>
              </a:solidFill>
              <a:sym typeface="Wingdings" panose="05000000000000000000" pitchFamily="2" charset="2"/>
            </a:endParaRPr>
          </a:p>
          <a:p>
            <a:pPr marL="1257300" lvl="3" indent="-400050">
              <a:tabLst>
                <a:tab pos="3138488" algn="l"/>
              </a:tabLst>
            </a:pPr>
            <a:r>
              <a:rPr lang="en-GB" sz="1800" i="1" dirty="0"/>
              <a:t>N</a:t>
            </a:r>
            <a:r>
              <a:rPr lang="en-GB" sz="1800" dirty="0"/>
              <a:t> instances </a:t>
            </a:r>
            <a:r>
              <a:rPr lang="en-GB" sz="1800" dirty="0">
                <a:sym typeface="Wingdings" panose="05000000000000000000" pitchFamily="2" charset="2"/>
              </a:rPr>
              <a:t>randomly sampled	Fairly stable		Fairly robust</a:t>
            </a:r>
          </a:p>
          <a:p>
            <a:pPr marL="857250" lvl="3" indent="0">
              <a:buNone/>
              <a:tabLst>
                <a:tab pos="1257300" algn="l"/>
                <a:tab pos="3138488" algn="l"/>
              </a:tabLst>
            </a:pPr>
            <a:r>
              <a:rPr lang="en-GB" sz="1800" i="1" dirty="0">
                <a:solidFill>
                  <a:srgbClr val="23BB67"/>
                </a:solidFill>
                <a:sym typeface="Wingdings" panose="05000000000000000000" pitchFamily="2" charset="2"/>
              </a:rPr>
              <a:t>	Mini batch gradient </a:t>
            </a:r>
          </a:p>
          <a:p>
            <a:pPr marL="857250" lvl="3" indent="0">
              <a:buNone/>
              <a:tabLst>
                <a:tab pos="1257300" algn="l"/>
                <a:tab pos="3138488" algn="l"/>
              </a:tabLst>
            </a:pPr>
            <a:endParaRPr lang="en-GB" sz="1800" i="1" dirty="0">
              <a:solidFill>
                <a:srgbClr val="23BB67"/>
              </a:solidFill>
              <a:sym typeface="Wingdings" panose="05000000000000000000" pitchFamily="2" charset="2"/>
            </a:endParaRPr>
          </a:p>
          <a:p>
            <a:pPr marL="857250" lvl="3" indent="0">
              <a:buNone/>
              <a:tabLst>
                <a:tab pos="1257300" algn="l"/>
                <a:tab pos="3138488" algn="l"/>
              </a:tabLst>
            </a:pPr>
            <a:r>
              <a:rPr lang="en-GB" sz="1800" dirty="0">
                <a:sym typeface="Wingdings" panose="05000000000000000000" pitchFamily="2" charset="2"/>
              </a:rPr>
              <a:t>In 1 </a:t>
            </a:r>
            <a:r>
              <a:rPr lang="en-GB" sz="1800" b="1" dirty="0">
                <a:sym typeface="Wingdings" panose="05000000000000000000" pitchFamily="2" charset="2"/>
              </a:rPr>
              <a:t>epoch</a:t>
            </a:r>
            <a:r>
              <a:rPr lang="en-GB" sz="1800" dirty="0">
                <a:sym typeface="Wingdings" panose="05000000000000000000" pitchFamily="2" charset="2"/>
              </a:rPr>
              <a:t> all the observations (instances) in the data has been utilised ones</a:t>
            </a:r>
            <a:endParaRPr lang="en-GB" sz="1800" dirty="0"/>
          </a:p>
        </p:txBody>
      </p:sp>
      <p:grpSp>
        <p:nvGrpSpPr>
          <p:cNvPr id="16" name="Group 15"/>
          <p:cNvGrpSpPr/>
          <p:nvPr/>
        </p:nvGrpSpPr>
        <p:grpSpPr>
          <a:xfrm>
            <a:off x="3678560" y="5373216"/>
            <a:ext cx="4834880" cy="1348260"/>
            <a:chOff x="1985040" y="5397192"/>
            <a:chExt cx="4834880" cy="1348260"/>
          </a:xfrm>
        </p:grpSpPr>
        <p:sp>
          <p:nvSpPr>
            <p:cNvPr id="2" name="Rounded Rectangle 1"/>
            <p:cNvSpPr/>
            <p:nvPr/>
          </p:nvSpPr>
          <p:spPr>
            <a:xfrm>
              <a:off x="1985040" y="5397192"/>
              <a:ext cx="4834880" cy="13482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Relationship batch size, iteration, epoch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 = 10,000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observations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BS = 1,000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mini)batch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ight Arrow 4"/>
            <p:cNvSpPr/>
            <p:nvPr/>
          </p:nvSpPr>
          <p:spPr>
            <a:xfrm>
              <a:off x="4857258" y="5877272"/>
              <a:ext cx="432048" cy="36004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5375920" y="5725922"/>
              <a:ext cx="14401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iterations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per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Epoch</a:t>
              </a:r>
            </a:p>
          </p:txBody>
        </p:sp>
      </p:grpSp>
      <p:sp>
        <p:nvSpPr>
          <p:cNvPr id="3" name="TextBox 2">
            <a:extLst>
              <a:ext uri="{FF2B5EF4-FFF2-40B4-BE49-F238E27FC236}">
                <a16:creationId xmlns:a16="http://schemas.microsoft.com/office/drawing/2014/main" id="{431468E7-7BFD-30E7-CD74-59B62C353975}"/>
              </a:ext>
            </a:extLst>
          </p:cNvPr>
          <p:cNvSpPr txBox="1"/>
          <p:nvPr/>
        </p:nvSpPr>
        <p:spPr>
          <a:xfrm>
            <a:off x="8344877" y="572466"/>
            <a:ext cx="3731846" cy="67406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600" b="0" i="0" u="none" strike="noStrike" kern="1200" cap="none" spc="0" normalizeH="0" baseline="0" noProof="0" dirty="0">
                <a:ln>
                  <a:noFill/>
                </a:ln>
                <a:solidFill>
                  <a:prstClr val="white">
                    <a:lumMod val="50000"/>
                  </a:prstClr>
                </a:solidFill>
                <a:effectLst/>
                <a:uLnTx/>
                <a:uFillTx/>
                <a:latin typeface=".AppleSystemUIFont"/>
                <a:ea typeface="+mn-ea"/>
                <a:cs typeface="+mn-cs"/>
              </a:rPr>
              <a:t>An iteration refers to a single update of the model’s parameters</a:t>
            </a:r>
          </a:p>
        </p:txBody>
      </p:sp>
    </p:spTree>
    <p:extLst>
      <p:ext uri="{BB962C8B-B14F-4D97-AF65-F5344CB8AC3E}">
        <p14:creationId xmlns:p14="http://schemas.microsoft.com/office/powerpoint/2010/main" val="582558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8498135" cy="5400600"/>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startAt="2"/>
              <a:tabLst>
                <a:tab pos="3138488" algn="l"/>
              </a:tabLst>
            </a:pPr>
            <a:r>
              <a:rPr lang="en-GB" sz="1800" u="sng" dirty="0"/>
              <a:t>Learning rate</a:t>
            </a:r>
            <a:r>
              <a:rPr lang="en-GB" sz="1800" dirty="0"/>
              <a:t>: determines the </a:t>
            </a:r>
            <a:r>
              <a:rPr lang="en-GB" sz="1800" b="1" dirty="0"/>
              <a:t>step size </a:t>
            </a:r>
            <a:r>
              <a:rPr lang="en-GB" sz="1800" dirty="0"/>
              <a:t>at an iteration </a:t>
            </a:r>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2" name="TextBox 1"/>
          <p:cNvSpPr txBox="1"/>
          <p:nvPr/>
        </p:nvSpPr>
        <p:spPr>
          <a:xfrm>
            <a:off x="2721326" y="5530194"/>
            <a:ext cx="31065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rPr>
              <a:t>Too big </a:t>
            </a: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Overshooting (instability)</a:t>
            </a:r>
            <a:endParaRPr kumimoji="0" lang="en-GB" sz="1600" b="0" i="0" u="none" strike="noStrike" kern="1200" cap="none" spc="0" normalizeH="0" baseline="0" noProof="0" dirty="0">
              <a:ln>
                <a:noFill/>
              </a:ln>
              <a:solidFill>
                <a:srgbClr val="C00000"/>
              </a:solidFill>
              <a:effectLst/>
              <a:uLnTx/>
              <a:uFillTx/>
              <a:latin typeface="Calibri"/>
              <a:ea typeface="+mn-ea"/>
              <a:cs typeface="+mn-cs"/>
            </a:endParaRPr>
          </a:p>
        </p:txBody>
      </p:sp>
      <p:sp>
        <p:nvSpPr>
          <p:cNvPr id="8" name="TextBox 7"/>
          <p:cNvSpPr txBox="1"/>
          <p:nvPr/>
        </p:nvSpPr>
        <p:spPr>
          <a:xfrm>
            <a:off x="5827830" y="5530194"/>
            <a:ext cx="290976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rPr>
              <a:t>Too small </a:t>
            </a: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Slow to converge</a:t>
            </a:r>
            <a:endParaRPr kumimoji="0" lang="en-GB" sz="1600" b="0" i="0" u="none" strike="noStrike" kern="1200" cap="none" spc="0" normalizeH="0" baseline="0" noProof="0" dirty="0">
              <a:ln>
                <a:noFill/>
              </a:ln>
              <a:solidFill>
                <a:srgbClr val="C00000"/>
              </a:solidFill>
              <a:effectLst/>
              <a:uLnTx/>
              <a:uFillTx/>
              <a:latin typeface="Calibri"/>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053" y="2719277"/>
            <a:ext cx="3014546" cy="260899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325" y="2719277"/>
            <a:ext cx="3106505" cy="2557689"/>
          </a:xfrm>
          <a:prstGeom prst="rect">
            <a:avLst/>
          </a:prstGeom>
        </p:spPr>
      </p:pic>
      <p:sp>
        <p:nvSpPr>
          <p:cNvPr id="13" name="TextBox 12"/>
          <p:cNvSpPr txBox="1"/>
          <p:nvPr/>
        </p:nvSpPr>
        <p:spPr>
          <a:xfrm>
            <a:off x="2721325" y="2303145"/>
            <a:ext cx="30017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Large learning rate</a:t>
            </a:r>
          </a:p>
        </p:txBody>
      </p:sp>
      <p:sp>
        <p:nvSpPr>
          <p:cNvPr id="16" name="TextBox 15"/>
          <p:cNvSpPr txBox="1"/>
          <p:nvPr/>
        </p:nvSpPr>
        <p:spPr>
          <a:xfrm>
            <a:off x="5723054" y="2303145"/>
            <a:ext cx="30145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Small learning rate</a:t>
            </a:r>
          </a:p>
        </p:txBody>
      </p:sp>
    </p:spTree>
    <p:extLst>
      <p:ext uri="{BB962C8B-B14F-4D97-AF65-F5344CB8AC3E}">
        <p14:creationId xmlns:p14="http://schemas.microsoft.com/office/powerpoint/2010/main" val="1953610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10225136" cy="5400600"/>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startAt="3"/>
              <a:tabLst>
                <a:tab pos="3138488" algn="l"/>
              </a:tabLst>
            </a:pPr>
            <a:r>
              <a:rPr lang="en-GB" sz="1800" u="sng" dirty="0"/>
              <a:t>Regularisation</a:t>
            </a:r>
            <a:r>
              <a:rPr lang="en-GB" sz="1800" dirty="0"/>
              <a:t>: </a:t>
            </a:r>
            <a:r>
              <a:rPr lang="en-GB" sz="1800" b="1" dirty="0"/>
              <a:t>penalises</a:t>
            </a:r>
            <a:r>
              <a:rPr lang="en-GB" sz="1800" dirty="0"/>
              <a:t> the magnitudes of the </a:t>
            </a:r>
            <a:r>
              <a:rPr lang="en-GB" sz="1800" b="1" dirty="0"/>
              <a:t>weights</a:t>
            </a:r>
            <a:r>
              <a:rPr lang="en-GB" sz="1800" dirty="0"/>
              <a:t>, to avoid overfitting</a:t>
            </a:r>
          </a:p>
          <a:p>
            <a:pPr marL="400050" lvl="2" indent="0">
              <a:buNone/>
              <a:tabLst>
                <a:tab pos="3138488" algn="l"/>
              </a:tabLst>
            </a:pPr>
            <a:endParaRPr lang="en-GB" sz="1800" dirty="0"/>
          </a:p>
          <a:p>
            <a:pPr marL="1257300" lvl="3" indent="-400050">
              <a:buFont typeface="Wingdings" panose="05000000000000000000" pitchFamily="2" charset="2"/>
              <a:buChar char="Ø"/>
              <a:tabLst>
                <a:tab pos="3138488" algn="l"/>
              </a:tabLst>
            </a:pPr>
            <a:r>
              <a:rPr lang="en-GB" sz="1800" dirty="0"/>
              <a:t>L1 regularisation (aka Lasso) penalises the sum of the absolute values of the weights</a:t>
            </a:r>
          </a:p>
          <a:p>
            <a:pPr marL="1257300" lvl="3" indent="-400050">
              <a:buFont typeface="Wingdings" panose="05000000000000000000" pitchFamily="2" charset="2"/>
              <a:buChar char="Ø"/>
              <a:tabLst>
                <a:tab pos="3138488" algn="l"/>
              </a:tabLst>
            </a:pPr>
            <a:endParaRPr lang="en-GB" sz="1800" dirty="0"/>
          </a:p>
          <a:p>
            <a:pPr marL="1257300" lvl="3" indent="-400050">
              <a:buFont typeface="Wingdings" panose="05000000000000000000" pitchFamily="2" charset="2"/>
              <a:buChar char="Ø"/>
              <a:tabLst>
                <a:tab pos="3138488" algn="l"/>
              </a:tabLst>
            </a:pPr>
            <a:endParaRPr lang="en-GB" sz="1800" dirty="0"/>
          </a:p>
          <a:p>
            <a:pPr marL="1257300" lvl="3" indent="-400050">
              <a:buFont typeface="Wingdings" panose="05000000000000000000" pitchFamily="2" charset="2"/>
              <a:buChar char="Ø"/>
              <a:tabLst>
                <a:tab pos="3138488" algn="l"/>
              </a:tabLst>
            </a:pPr>
            <a:r>
              <a:rPr lang="en-GB" sz="1800" dirty="0"/>
              <a:t>L2 regularisation (aka ridge) penalises the sum of the squared values of the weights</a:t>
            </a:r>
          </a:p>
          <a:p>
            <a:pPr marL="1257300" lvl="3" indent="-400050">
              <a:buFont typeface="Wingdings" panose="05000000000000000000" pitchFamily="2" charset="2"/>
              <a:buChar char="Ø"/>
              <a:tabLst>
                <a:tab pos="3138488" algn="l"/>
              </a:tabLst>
            </a:pPr>
            <a:endParaRPr lang="en-GB" sz="1800" dirty="0"/>
          </a:p>
          <a:p>
            <a:pPr marL="800100" lvl="2" indent="-400050">
              <a:tabLst>
                <a:tab pos="3138488" algn="l"/>
              </a:tabLst>
            </a:pPr>
            <a:r>
              <a:rPr lang="en-GB" sz="1800" dirty="0"/>
              <a:t>The </a:t>
            </a:r>
            <a:r>
              <a:rPr lang="en-GB" sz="1800" b="1" dirty="0"/>
              <a:t>penalty</a:t>
            </a:r>
            <a:r>
              <a:rPr lang="en-GB" sz="1800" dirty="0"/>
              <a:t> is added to the cost (loss) function:</a:t>
            </a:r>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r>
              <a:rPr lang="en-GB" sz="1800" dirty="0"/>
              <a:t>The hyperparameter </a:t>
            </a:r>
            <a:r>
              <a:rPr lang="el-GR" sz="1800" b="1" dirty="0"/>
              <a:t>α</a:t>
            </a:r>
            <a:r>
              <a:rPr lang="en-GB" sz="1800" dirty="0"/>
              <a:t> governs the </a:t>
            </a:r>
            <a:r>
              <a:rPr lang="en-GB" sz="1800" b="1" dirty="0"/>
              <a:t>strength of the penalty</a:t>
            </a:r>
            <a:r>
              <a:rPr lang="en-GB" sz="1800" dirty="0"/>
              <a:t> relative to the </a:t>
            </a:r>
            <a:r>
              <a:rPr lang="en-GB" sz="1800" b="1" dirty="0"/>
              <a:t>cost function</a:t>
            </a:r>
          </a:p>
          <a:p>
            <a:pPr marL="1257300" lvl="3" indent="-400050">
              <a:buFont typeface="Wingdings" panose="05000000000000000000" pitchFamily="2" charset="2"/>
              <a:buChar char="Ø"/>
              <a:tabLst>
                <a:tab pos="2419350" algn="l"/>
              </a:tabLst>
            </a:pPr>
            <a:r>
              <a:rPr lang="en-GB" sz="1800" dirty="0"/>
              <a:t>Too high </a:t>
            </a:r>
            <a:r>
              <a:rPr lang="el-GR" sz="1800" dirty="0"/>
              <a:t>α</a:t>
            </a:r>
            <a:r>
              <a:rPr lang="en-GB" sz="1800" dirty="0"/>
              <a:t> 	</a:t>
            </a:r>
            <a:r>
              <a:rPr lang="en-GB" sz="1800" dirty="0">
                <a:sym typeface="Wingdings" panose="05000000000000000000" pitchFamily="2" charset="2"/>
              </a:rPr>
              <a:t> risks </a:t>
            </a:r>
            <a:r>
              <a:rPr lang="en-GB" sz="1800" dirty="0" err="1">
                <a:sym typeface="Wingdings" panose="05000000000000000000" pitchFamily="2" charset="2"/>
              </a:rPr>
              <a:t>underfitting</a:t>
            </a:r>
            <a:endParaRPr lang="en-GB" sz="1800" dirty="0">
              <a:sym typeface="Wingdings" panose="05000000000000000000" pitchFamily="2" charset="2"/>
            </a:endParaRPr>
          </a:p>
          <a:p>
            <a:pPr marL="1257300" lvl="3" indent="-400050">
              <a:buFont typeface="Wingdings" panose="05000000000000000000" pitchFamily="2" charset="2"/>
              <a:buChar char="Ø"/>
              <a:tabLst>
                <a:tab pos="2419350" algn="l"/>
              </a:tabLst>
            </a:pPr>
            <a:r>
              <a:rPr lang="en-GB" sz="1800" dirty="0"/>
              <a:t>Too low </a:t>
            </a:r>
            <a:r>
              <a:rPr lang="el-GR" sz="1800" dirty="0"/>
              <a:t>α</a:t>
            </a:r>
            <a:r>
              <a:rPr lang="en-GB" sz="1800" dirty="0"/>
              <a:t> 	</a:t>
            </a:r>
            <a:r>
              <a:rPr lang="en-GB" sz="1800" dirty="0">
                <a:sym typeface="Wingdings" panose="05000000000000000000" pitchFamily="2" charset="2"/>
              </a:rPr>
              <a:t> risks overfitting</a:t>
            </a: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grpSp>
        <p:nvGrpSpPr>
          <p:cNvPr id="2" name="Group 1"/>
          <p:cNvGrpSpPr/>
          <p:nvPr/>
        </p:nvGrpSpPr>
        <p:grpSpPr>
          <a:xfrm>
            <a:off x="2054225" y="4252445"/>
            <a:ext cx="9417775" cy="1210143"/>
            <a:chOff x="2054225" y="4252445"/>
            <a:chExt cx="9417775" cy="1210143"/>
          </a:xfrm>
        </p:grpSpPr>
        <p:graphicFrame>
          <p:nvGraphicFramePr>
            <p:cNvPr id="3" name="Object 2"/>
            <p:cNvGraphicFramePr>
              <a:graphicFrameLocks noChangeAspect="1"/>
            </p:cNvGraphicFramePr>
            <p:nvPr/>
          </p:nvGraphicFramePr>
          <p:xfrm>
            <a:off x="2054225" y="4437063"/>
            <a:ext cx="2682875" cy="1025525"/>
          </p:xfrm>
          <a:graphic>
            <a:graphicData uri="http://schemas.openxmlformats.org/presentationml/2006/ole">
              <mc:AlternateContent xmlns:mc="http://schemas.openxmlformats.org/markup-compatibility/2006">
                <mc:Choice xmlns:v="urn:schemas-microsoft-com:vml" Requires="v">
                  <p:oleObj name="Equation" r:id="rId3" imgW="1726920" imgH="660240" progId="Equation.DSMT4">
                    <p:embed/>
                  </p:oleObj>
                </mc:Choice>
                <mc:Fallback>
                  <p:oleObj name="Equation" r:id="rId3" imgW="1726920" imgH="660240" progId="Equation.DSMT4">
                    <p:embed/>
                    <p:pic>
                      <p:nvPicPr>
                        <p:cNvPr id="3" name="Object 2"/>
                        <p:cNvPicPr/>
                        <p:nvPr/>
                      </p:nvPicPr>
                      <p:blipFill>
                        <a:blip r:embed="rId4"/>
                        <a:stretch>
                          <a:fillRect/>
                        </a:stretch>
                      </p:blipFill>
                      <p:spPr>
                        <a:xfrm>
                          <a:off x="2054225" y="4437063"/>
                          <a:ext cx="2682875" cy="1025525"/>
                        </a:xfrm>
                        <a:prstGeom prst="rect">
                          <a:avLst/>
                        </a:prstGeom>
                      </p:spPr>
                    </p:pic>
                  </p:oleObj>
                </mc:Fallback>
              </mc:AlternateContent>
            </a:graphicData>
          </a:graphic>
        </p:graphicFrame>
        <p:cxnSp>
          <p:nvCxnSpPr>
            <p:cNvPr id="7" name="Elbow Connector 6"/>
            <p:cNvCxnSpPr/>
            <p:nvPr/>
          </p:nvCxnSpPr>
          <p:spPr>
            <a:xfrm rot="10800000" flipV="1">
              <a:off x="2934544" y="4365111"/>
              <a:ext cx="1944216" cy="144000"/>
            </a:xfrm>
            <a:prstGeom prst="bentConnector3">
              <a:avLst>
                <a:gd name="adj1" fmla="val 100138"/>
              </a:avLst>
            </a:prstGeom>
            <a:ln w="1905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4878759" y="4252445"/>
              <a:ext cx="65932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Cross-entropy (</a:t>
              </a:r>
              <a:r>
                <a:rPr kumimoji="0" lang="en-GB"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minimising</a:t>
              </a:r>
              <a:r>
                <a:rPr kumimoji="0" lang="en-GB"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the </a:t>
              </a:r>
              <a:r>
                <a:rPr kumimoji="0" lang="en-GB"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cross-entropy</a:t>
              </a:r>
              <a:r>
                <a:rPr kumimoji="0" lang="en-GB"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implies </a:t>
              </a:r>
              <a:r>
                <a:rPr kumimoji="0" lang="en-GB"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maximising</a:t>
              </a:r>
              <a:r>
                <a:rPr kumimoji="0" lang="en-GB"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LL)</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1" name="TextBox 10"/>
            <p:cNvSpPr txBox="1"/>
            <p:nvPr/>
          </p:nvSpPr>
          <p:spPr>
            <a:xfrm>
              <a:off x="5484629" y="4765159"/>
              <a:ext cx="2088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Penalty</a:t>
              </a:r>
            </a:p>
          </p:txBody>
        </p:sp>
        <p:cxnSp>
          <p:nvCxnSpPr>
            <p:cNvPr id="12" name="Elbow Connector 11"/>
            <p:cNvCxnSpPr/>
            <p:nvPr/>
          </p:nvCxnSpPr>
          <p:spPr>
            <a:xfrm rot="10800000">
              <a:off x="3514350" y="4806443"/>
              <a:ext cx="1944216" cy="144000"/>
            </a:xfrm>
            <a:prstGeom prst="bentConnector3">
              <a:avLst>
                <a:gd name="adj1" fmla="val 100138"/>
              </a:avLst>
            </a:prstGeom>
            <a:ln w="1905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grpSp>
        <p:nvGrpSpPr>
          <p:cNvPr id="13" name="Group 12"/>
          <p:cNvGrpSpPr/>
          <p:nvPr/>
        </p:nvGrpSpPr>
        <p:grpSpPr>
          <a:xfrm>
            <a:off x="10030370" y="2151462"/>
            <a:ext cx="684000" cy="1340438"/>
            <a:chOff x="10419670" y="2241403"/>
            <a:chExt cx="684000" cy="1319168"/>
          </a:xfrm>
        </p:grpSpPr>
        <p:graphicFrame>
          <p:nvGraphicFramePr>
            <p:cNvPr id="8" name="Object 7"/>
            <p:cNvGraphicFramePr>
              <a:graphicFrameLocks noChangeAspect="1"/>
            </p:cNvGraphicFramePr>
            <p:nvPr/>
          </p:nvGraphicFramePr>
          <p:xfrm>
            <a:off x="10419670" y="2241403"/>
            <a:ext cx="655637" cy="400050"/>
          </p:xfrm>
          <a:graphic>
            <a:graphicData uri="http://schemas.openxmlformats.org/presentationml/2006/ole">
              <mc:AlternateContent xmlns:mc="http://schemas.openxmlformats.org/markup-compatibility/2006">
                <mc:Choice xmlns:v="urn:schemas-microsoft-com:vml" Requires="v">
                  <p:oleObj name="Equation" r:id="rId5" imgW="393480" imgH="241200" progId="Equation.DSMT4">
                    <p:embed/>
                  </p:oleObj>
                </mc:Choice>
                <mc:Fallback>
                  <p:oleObj name="Equation" r:id="rId5" imgW="393480" imgH="241200" progId="Equation.DSMT4">
                    <p:embed/>
                    <p:pic>
                      <p:nvPicPr>
                        <p:cNvPr id="8" name="Object 7"/>
                        <p:cNvPicPr/>
                        <p:nvPr/>
                      </p:nvPicPr>
                      <p:blipFill>
                        <a:blip r:embed="rId6"/>
                        <a:stretch>
                          <a:fillRect/>
                        </a:stretch>
                      </p:blipFill>
                      <p:spPr>
                        <a:xfrm>
                          <a:off x="10419670" y="2241403"/>
                          <a:ext cx="655637" cy="40005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10419670" y="3130626"/>
            <a:ext cx="684000" cy="429945"/>
          </p:xfrm>
          <a:graphic>
            <a:graphicData uri="http://schemas.openxmlformats.org/presentationml/2006/ole">
              <mc:AlternateContent xmlns:mc="http://schemas.openxmlformats.org/markup-compatibility/2006">
                <mc:Choice xmlns:v="urn:schemas-microsoft-com:vml" Requires="v">
                  <p:oleObj name="Equation" r:id="rId7" imgW="444240" imgH="279360" progId="Equation.DSMT4">
                    <p:embed/>
                  </p:oleObj>
                </mc:Choice>
                <mc:Fallback>
                  <p:oleObj name="Equation" r:id="rId7" imgW="444240" imgH="279360" progId="Equation.DSMT4">
                    <p:embed/>
                    <p:pic>
                      <p:nvPicPr>
                        <p:cNvPr id="9" name="Object 8"/>
                        <p:cNvPicPr/>
                        <p:nvPr/>
                      </p:nvPicPr>
                      <p:blipFill>
                        <a:blip r:embed="rId8"/>
                        <a:stretch>
                          <a:fillRect/>
                        </a:stretch>
                      </p:blipFill>
                      <p:spPr>
                        <a:xfrm>
                          <a:off x="10419670" y="3130626"/>
                          <a:ext cx="684000" cy="429945"/>
                        </a:xfrm>
                        <a:prstGeom prst="rect">
                          <a:avLst/>
                        </a:prstGeom>
                      </p:spPr>
                    </p:pic>
                  </p:oleObj>
                </mc:Fallback>
              </mc:AlternateContent>
            </a:graphicData>
          </a:graphic>
        </p:graphicFrame>
      </p:grpSp>
    </p:spTree>
    <p:extLst>
      <p:ext uri="{BB962C8B-B14F-4D97-AF65-F5344CB8AC3E}">
        <p14:creationId xmlns:p14="http://schemas.microsoft.com/office/powerpoint/2010/main" val="94543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8" end="8"/>
                                            </p:txEl>
                                          </p:spTgt>
                                        </p:tgtEl>
                                        <p:attrNameLst>
                                          <p:attrName>style.visibility</p:attrName>
                                        </p:attrNameLst>
                                      </p:cBhvr>
                                      <p:to>
                                        <p:strVal val="visible"/>
                                      </p:to>
                                    </p:set>
                                    <p:animEffect transition="in" filter="fade">
                                      <p:cBhvr>
                                        <p:cTn id="18" dur="500"/>
                                        <p:tgtEl>
                                          <p:spTgt spid="5">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4" end="14"/>
                                            </p:txEl>
                                          </p:spTgt>
                                        </p:tgtEl>
                                        <p:attrNameLst>
                                          <p:attrName>style.visibility</p:attrName>
                                        </p:attrNameLst>
                                      </p:cBhvr>
                                      <p:to>
                                        <p:strVal val="visible"/>
                                      </p:to>
                                    </p:set>
                                    <p:animEffect transition="in" filter="fade">
                                      <p:cBhvr>
                                        <p:cTn id="26" dur="500"/>
                                        <p:tgtEl>
                                          <p:spTgt spid="5">
                                            <p:txEl>
                                              <p:pRg st="14" end="1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animEffect transition="in" filter="fade">
                                      <p:cBhvr>
                                        <p:cTn id="29" dur="500"/>
                                        <p:tgtEl>
                                          <p:spTgt spid="5">
                                            <p:txEl>
                                              <p:pRg st="15" end="1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16" end="16"/>
                                            </p:txEl>
                                          </p:spTgt>
                                        </p:tgtEl>
                                        <p:attrNameLst>
                                          <p:attrName>style.visibility</p:attrName>
                                        </p:attrNameLst>
                                      </p:cBhvr>
                                      <p:to>
                                        <p:strVal val="visible"/>
                                      </p:to>
                                    </p:set>
                                    <p:animEffect transition="in" filter="fade">
                                      <p:cBhvr>
                                        <p:cTn id="32"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10225136" cy="2317998"/>
          </a:xfrm>
        </p:spPr>
        <p:txBody>
          <a:bodyPr lIns="90000">
            <a:noAutofit/>
          </a:bodyPr>
          <a:lstStyle/>
          <a:p>
            <a:pPr marL="0" lvl="1" indent="0">
              <a:buNone/>
              <a:tabLst>
                <a:tab pos="3138488" algn="l"/>
              </a:tabLst>
            </a:pPr>
            <a:r>
              <a:rPr lang="en-GB" sz="1800" b="1" dirty="0" err="1"/>
              <a:t>Hyperparameter</a:t>
            </a:r>
            <a:r>
              <a:rPr lang="en-GB" sz="1800" b="1" dirty="0"/>
              <a:t> tuning </a:t>
            </a:r>
            <a:r>
              <a:rPr lang="en-GB" sz="1800" b="1" u="sng" dirty="0"/>
              <a:t>in practice</a:t>
            </a:r>
          </a:p>
          <a:p>
            <a:pPr marL="0" lvl="1" indent="0">
              <a:buNone/>
              <a:tabLst>
                <a:tab pos="3138488" algn="l"/>
              </a:tabLst>
            </a:pPr>
            <a:endParaRPr lang="en-GB" dirty="0"/>
          </a:p>
          <a:p>
            <a:pPr marL="360363" lvl="1" indent="-360363">
              <a:buFont typeface="+mj-lt"/>
              <a:buAutoNum type="arabicPeriod"/>
              <a:tabLst>
                <a:tab pos="3138488" algn="l"/>
              </a:tabLst>
            </a:pPr>
            <a:r>
              <a:rPr lang="en-GB" b="1" dirty="0"/>
              <a:t>Explore combinations:</a:t>
            </a:r>
            <a:r>
              <a:rPr lang="en-GB" dirty="0"/>
              <a:t> run an (exhaustive) grid search over all possible combinations</a:t>
            </a:r>
          </a:p>
          <a:p>
            <a:pPr marL="360363" lvl="1" indent="-360363">
              <a:buFont typeface="+mj-lt"/>
              <a:buAutoNum type="arabicPeriod"/>
              <a:tabLst>
                <a:tab pos="3138488" algn="l"/>
              </a:tabLst>
            </a:pPr>
            <a:endParaRPr lang="en-GB" b="1" dirty="0"/>
          </a:p>
          <a:p>
            <a:pPr marL="360363" lvl="1" indent="-360363">
              <a:buFont typeface="+mj-lt"/>
              <a:buAutoNum type="arabicPeriod"/>
              <a:tabLst>
                <a:tab pos="3138488" algn="l"/>
              </a:tabLst>
            </a:pPr>
            <a:r>
              <a:rPr lang="en-GB" b="1" dirty="0"/>
              <a:t>Evaluate performance:</a:t>
            </a:r>
            <a:r>
              <a:rPr lang="en-GB" dirty="0"/>
              <a:t> identify the hyperparameter set that minimises the loss </a:t>
            </a:r>
          </a:p>
          <a:p>
            <a:pPr marL="360363" lvl="1" indent="-360363">
              <a:buFont typeface="+mj-lt"/>
              <a:buAutoNum type="arabicPeriod"/>
              <a:tabLst>
                <a:tab pos="3138488" algn="l"/>
              </a:tabLst>
            </a:pPr>
            <a:endParaRPr lang="en-GB" dirty="0"/>
          </a:p>
          <a:p>
            <a:pPr marL="360363" lvl="1" indent="-360363">
              <a:buFont typeface="+mj-lt"/>
              <a:buAutoNum type="arabicPeriod"/>
              <a:tabLst>
                <a:tab pos="3138488" algn="l"/>
              </a:tabLst>
            </a:pPr>
            <a:r>
              <a:rPr lang="en-GB" b="1" dirty="0"/>
              <a:t>Retrain the model:</a:t>
            </a:r>
            <a:r>
              <a:rPr lang="en-GB" dirty="0"/>
              <a:t> fit the final model on the full training data using the selected hyperparameters</a:t>
            </a: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2" name="Picture 1">
            <a:extLst>
              <a:ext uri="{FF2B5EF4-FFF2-40B4-BE49-F238E27FC236}">
                <a16:creationId xmlns:a16="http://schemas.microsoft.com/office/drawing/2014/main" id="{F516F3B6-04F4-9B89-A082-1F7EE8772298}"/>
              </a:ext>
            </a:extLst>
          </p:cNvPr>
          <p:cNvPicPr>
            <a:picLocks noChangeAspect="1"/>
          </p:cNvPicPr>
          <p:nvPr/>
        </p:nvPicPr>
        <p:blipFill rotWithShape="1">
          <a:blip r:embed="rId3"/>
          <a:srcRect l="19519" t="19764" r="18025" b="19708"/>
          <a:stretch/>
        </p:blipFill>
        <p:spPr>
          <a:xfrm>
            <a:off x="9635430" y="975092"/>
            <a:ext cx="1872208" cy="1911212"/>
          </a:xfrm>
          <a:prstGeom prst="rect">
            <a:avLst/>
          </a:prstGeom>
        </p:spPr>
      </p:pic>
      <p:grpSp>
        <p:nvGrpSpPr>
          <p:cNvPr id="8" name="Group 7">
            <a:extLst>
              <a:ext uri="{FF2B5EF4-FFF2-40B4-BE49-F238E27FC236}">
                <a16:creationId xmlns:a16="http://schemas.microsoft.com/office/drawing/2014/main" id="{D39AB4B7-3380-3AC7-BD56-5AAC1D7A3531}"/>
              </a:ext>
            </a:extLst>
          </p:cNvPr>
          <p:cNvGrpSpPr/>
          <p:nvPr/>
        </p:nvGrpSpPr>
        <p:grpSpPr>
          <a:xfrm>
            <a:off x="909242" y="3880426"/>
            <a:ext cx="10598396" cy="2841049"/>
            <a:chOff x="909242" y="3880426"/>
            <a:chExt cx="10598396" cy="2841049"/>
          </a:xfrm>
        </p:grpSpPr>
        <p:pic>
          <p:nvPicPr>
            <p:cNvPr id="3" name="Picture 2">
              <a:extLst>
                <a:ext uri="{FF2B5EF4-FFF2-40B4-BE49-F238E27FC236}">
                  <a16:creationId xmlns:a16="http://schemas.microsoft.com/office/drawing/2014/main" id="{34CDFD38-2934-D527-37AD-37FAEFCDCCD3}"/>
                </a:ext>
              </a:extLst>
            </p:cNvPr>
            <p:cNvPicPr>
              <a:picLocks noChangeAspect="1"/>
            </p:cNvPicPr>
            <p:nvPr/>
          </p:nvPicPr>
          <p:blipFill>
            <a:blip r:embed="rId4">
              <a:duotone>
                <a:schemeClr val="accent5">
                  <a:shade val="45000"/>
                  <a:satMod val="135000"/>
                </a:schemeClr>
                <a:prstClr val="white"/>
              </a:duotone>
            </a:blip>
            <a:stretch>
              <a:fillRect/>
            </a:stretch>
          </p:blipFill>
          <p:spPr>
            <a:xfrm>
              <a:off x="909242" y="4238189"/>
              <a:ext cx="1292783" cy="1351051"/>
            </a:xfrm>
            <a:prstGeom prst="rect">
              <a:avLst/>
            </a:prstGeom>
          </p:spPr>
        </p:pic>
        <p:sp>
          <p:nvSpPr>
            <p:cNvPr id="7" name="TextBox 6">
              <a:extLst>
                <a:ext uri="{FF2B5EF4-FFF2-40B4-BE49-F238E27FC236}">
                  <a16:creationId xmlns:a16="http://schemas.microsoft.com/office/drawing/2014/main" id="{1EB767E8-8BAE-6DAB-544F-0AEEF4015B22}"/>
                </a:ext>
              </a:extLst>
            </p:cNvPr>
            <p:cNvSpPr txBox="1"/>
            <p:nvPr/>
          </p:nvSpPr>
          <p:spPr>
            <a:xfrm>
              <a:off x="2313991" y="3880426"/>
              <a:ext cx="9193647" cy="2841049"/>
            </a:xfrm>
            <a:prstGeom prst="rect">
              <a:avLst/>
            </a:prstGeom>
            <a:noFill/>
          </p:spPr>
          <p:txBody>
            <a:bodyPr wrap="square" rtlCol="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Caveats</a:t>
              </a:r>
              <a:r>
                <a:rPr kumimoji="0" lang="en-NL" sz="1800" b="1"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360363" marR="0" lvl="1" indent="-360363"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Computationally demanding:</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 grid search scales exponentially with the number of parameters.</a:t>
              </a:r>
            </a:p>
            <a:p>
              <a:pPr marL="360363" marR="0" lvl="1" indent="-360363"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360363" marR="0" lvl="1" indent="-360363"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Never sure about the optimum because of discrete nature of the search </a:t>
              </a:r>
            </a:p>
            <a:p>
              <a:pPr marL="817563" marR="0" lvl="2" indent="-360363"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if the “best” set lies at the edge of the search space, the range should be expanded</a:t>
              </a:r>
            </a:p>
            <a:p>
              <a:pPr marL="360363" marR="0" lvl="1" indent="-360363"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360363" marR="0" lvl="1" indent="-360363"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Risk of overfitting when test set is used to evaluate the performance (step 2)</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7429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To avoid this, we must set aside an additional split of the data (out of scope for SEN122A)</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spTree>
    <p:extLst>
      <p:ext uri="{BB962C8B-B14F-4D97-AF65-F5344CB8AC3E}">
        <p14:creationId xmlns:p14="http://schemas.microsoft.com/office/powerpoint/2010/main" val="367593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127448" y="1124744"/>
            <a:ext cx="11064552" cy="5544616"/>
          </a:xfrm>
        </p:spPr>
        <p:txBody>
          <a:bodyPr/>
          <a:lstStyle/>
          <a:p>
            <a:pPr marL="0" indent="0" defTabSz="904875">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Introduction to machine learning for choice </a:t>
            </a:r>
            <a:r>
              <a:rPr lang="en-US" sz="1400" b="1" dirty="0" err="1">
                <a:solidFill>
                  <a:srgbClr val="0070C0"/>
                </a:solidFill>
                <a:latin typeface="Courier New" panose="02070309020205020404" pitchFamily="49" charset="0"/>
                <a:cs typeface="Courier New" panose="02070309020205020404" pitchFamily="49" charset="0"/>
              </a:rPr>
              <a:t>modellers</a:t>
            </a:r>
            <a:r>
              <a:rPr lang="en-US" sz="1400" b="1" dirty="0">
                <a:solidFill>
                  <a:srgbClr val="0070C0"/>
                </a:solidFill>
                <a:latin typeface="Courier New" panose="02070309020205020404" pitchFamily="49" charset="0"/>
                <a:cs typeface="Courier New" panose="02070309020205020404" pitchFamily="49" charset="0"/>
              </a:rPr>
              <a:t> </a:t>
            </a:r>
          </a:p>
          <a:p>
            <a:pPr marL="0" indent="0" defTabSz="904875">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10:00 - 10:15	</a:t>
            </a:r>
            <a:r>
              <a:rPr lang="en-GB" sz="1400" dirty="0">
                <a:latin typeface="Courier New" panose="02070309020205020404" pitchFamily="49" charset="0"/>
                <a:cs typeface="Courier New" panose="02070309020205020404" pitchFamily="49" charset="0"/>
              </a:rPr>
              <a:t>Motivation - Limitations of traditional theory-driven DCM</a:t>
            </a:r>
            <a:endParaRPr lang="en-GB" sz="1400" dirty="0">
              <a:solidFill>
                <a:srgbClr val="92D050"/>
              </a:solidFill>
              <a:latin typeface="Courier New" panose="02070309020205020404" pitchFamily="49" charset="0"/>
              <a:cs typeface="Courier New" panose="02070309020205020404" pitchFamily="49" charset="0"/>
            </a:endParaRPr>
          </a:p>
          <a:p>
            <a:pPr marL="0" indent="0" defTabSz="904875">
              <a:buNone/>
              <a:tabLst>
                <a:tab pos="1257300" algn="l"/>
                <a:tab pos="2155825"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10:15 - 10:45	</a:t>
            </a:r>
            <a:r>
              <a:rPr lang="en-GB" sz="1400" dirty="0">
                <a:latin typeface="Courier New" panose="02070309020205020404" pitchFamily="49" charset="0"/>
                <a:cs typeface="Courier New" panose="02070309020205020404" pitchFamily="49" charset="0"/>
              </a:rPr>
              <a:t>Theory-driven vs data-driven approaches</a:t>
            </a:r>
            <a:endParaRPr lang="en-GB" sz="1400" dirty="0">
              <a:solidFill>
                <a:srgbClr val="92D050"/>
              </a:solidFill>
              <a:latin typeface="Courier New" panose="02070309020205020404" pitchFamily="49" charset="0"/>
              <a:cs typeface="Courier New" panose="02070309020205020404" pitchFamily="49" charset="0"/>
            </a:endParaRPr>
          </a:p>
          <a:p>
            <a:pPr marL="0" indent="0" defTabSz="904875">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10:45 - 11:00	  </a:t>
            </a:r>
            <a:r>
              <a:rPr lang="en-GB" sz="1400" dirty="0">
                <a:latin typeface="Courier New" panose="02070309020205020404" pitchFamily="49" charset="0"/>
                <a:cs typeface="Courier New" panose="02070309020205020404" pitchFamily="49" charset="0"/>
              </a:rPr>
              <a:t>	</a:t>
            </a:r>
          </a:p>
          <a:p>
            <a:pPr marL="0" indent="0" defTabSz="904875">
              <a:buNone/>
              <a:tabLst>
                <a:tab pos="449263" algn="l"/>
                <a:tab pos="215582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GB" sz="1400" b="1" dirty="0">
                <a:solidFill>
                  <a:srgbClr val="0070C0"/>
                </a:solidFill>
                <a:latin typeface="Courier New" panose="02070309020205020404" pitchFamily="49" charset="0"/>
                <a:cs typeface="Courier New" panose="02070309020205020404" pitchFamily="49" charset="0"/>
              </a:rPr>
              <a:t>Lecture: </a:t>
            </a:r>
            <a:r>
              <a:rPr lang="en-US" sz="1400" b="1" dirty="0">
                <a:solidFill>
                  <a:srgbClr val="0070C0"/>
                </a:solidFill>
                <a:latin typeface="Courier New" panose="02070309020205020404" pitchFamily="49" charset="0"/>
                <a:cs typeface="Courier New" panose="02070309020205020404" pitchFamily="49" charset="0"/>
              </a:rPr>
              <a:t>Artificial Neural Networks &amp; Training</a:t>
            </a:r>
            <a:endParaRPr lang="en-GB" sz="1400" b="1" dirty="0">
              <a:solidFill>
                <a:srgbClr val="0070C0"/>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11:00 - 12:30	</a:t>
            </a:r>
            <a:r>
              <a:rPr lang="en-GB" sz="1400" dirty="0">
                <a:latin typeface="Courier New" panose="02070309020205020404" pitchFamily="49" charset="0"/>
                <a:cs typeface="Courier New" panose="02070309020205020404" pitchFamily="49" charset="0"/>
              </a:rPr>
              <a:t>Artificial Neural Networks</a:t>
            </a:r>
            <a:endParaRPr lang="en-GB" sz="1400" dirty="0">
              <a:solidFill>
                <a:srgbClr val="92D050"/>
              </a:solidFill>
              <a:latin typeface="Courier New" panose="02070309020205020404" pitchFamily="49" charset="0"/>
              <a:cs typeface="Courier New" panose="02070309020205020404" pitchFamily="49" charset="0"/>
            </a:endParaRPr>
          </a:p>
          <a:p>
            <a:pPr>
              <a:tabLst>
                <a:tab pos="1257300" algn="l"/>
                <a:tab pos="3228975" algn="l"/>
              </a:tabLst>
            </a:pPr>
            <a:endParaRPr lang="en-GB" sz="1400" i="1" dirty="0">
              <a:solidFill>
                <a:srgbClr val="990033"/>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Lunch:</a:t>
            </a:r>
            <a:r>
              <a:rPr lang="en-GB" sz="1400" b="1" dirty="0">
                <a:solidFill>
                  <a:srgbClr val="990033"/>
                </a:solidFill>
                <a:latin typeface="Courier New" panose="02070309020205020404" pitchFamily="49" charset="0"/>
                <a:cs typeface="Courier New" panose="02070309020205020404" pitchFamily="49" charset="0"/>
              </a:rPr>
              <a:t>	</a:t>
            </a: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12:30 - 13:30</a:t>
            </a: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Lecture: </a:t>
            </a:r>
            <a:r>
              <a:rPr lang="en-US" sz="1400" b="1" dirty="0">
                <a:solidFill>
                  <a:srgbClr val="0070C0"/>
                </a:solidFill>
                <a:latin typeface="Courier New" panose="02070309020205020404" pitchFamily="49" charset="0"/>
                <a:cs typeface="Courier New" panose="02070309020205020404" pitchFamily="49" charset="0"/>
              </a:rPr>
              <a:t>Empirical example + Quiz</a:t>
            </a: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2124075"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13:30 – 14:30	</a:t>
            </a:r>
            <a:r>
              <a:rPr lang="en-GB" sz="1400" dirty="0">
                <a:latin typeface="Courier New" panose="02070309020205020404" pitchFamily="49" charset="0"/>
                <a:cs typeface="Courier New" panose="02070309020205020404" pitchFamily="49" charset="0"/>
              </a:rPr>
              <a:t>Training and hyperparameter tuning &amp; Performance metrics</a:t>
            </a:r>
            <a:endParaRPr lang="en-GB" sz="1400" dirty="0">
              <a:solidFill>
                <a:srgbClr val="92D050"/>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Lab session 1: </a:t>
            </a:r>
            <a:r>
              <a:rPr lang="en-US" sz="1400" b="1" dirty="0">
                <a:solidFill>
                  <a:srgbClr val="0070C0"/>
                </a:solidFill>
                <a:latin typeface="Courier New" panose="02070309020205020404" pitchFamily="49" charset="0"/>
                <a:cs typeface="Courier New" panose="02070309020205020404" pitchFamily="49" charset="0"/>
              </a:rPr>
              <a:t>Artificial Neural Networks for Discrete Choice Analysis</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14:00 -  16:00	</a:t>
            </a:r>
            <a:r>
              <a:rPr lang="en-GB" sz="1400" dirty="0">
                <a:latin typeface="Courier New" panose="02070309020205020404" pitchFamily="49" charset="0"/>
                <a:cs typeface="Courier New" panose="02070309020205020404" pitchFamily="49" charset="0"/>
              </a:rPr>
              <a:t>Artificial neural networks</a:t>
            </a:r>
            <a:endParaRPr lang="en-GB" sz="1400" dirty="0">
              <a:solidFill>
                <a:srgbClr val="92D050"/>
              </a:solidFill>
              <a:latin typeface="Courier New" panose="02070309020205020404" pitchFamily="49" charset="0"/>
              <a:cs typeface="Courier New" panose="02070309020205020404" pitchFamily="49" charset="0"/>
            </a:endParaRPr>
          </a:p>
          <a:p>
            <a:pPr marL="0" indent="0">
              <a:buNone/>
              <a:tabLst>
                <a:tab pos="1257300"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16:00 -  16:15</a:t>
            </a:r>
            <a:r>
              <a:rPr lang="en-GB" dirty="0">
                <a:solidFill>
                  <a:schemeClr val="bg1">
                    <a:lumMod val="50000"/>
                  </a:schemeClr>
                </a:solidFill>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Discussion/reflection on the use of ANNs for choice behaviour analysis</a:t>
            </a:r>
          </a:p>
          <a:p>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1127449" y="457200"/>
            <a:ext cx="8973816" cy="451520"/>
          </a:xfrm>
        </p:spPr>
        <p:txBody>
          <a:bodyPr/>
          <a:lstStyle/>
          <a:p>
            <a:r>
              <a:rPr lang="en-GB" sz="2600" dirty="0"/>
              <a:t>Programme (day 1)</a:t>
            </a:r>
          </a:p>
        </p:txBody>
      </p:sp>
      <p:sp>
        <p:nvSpPr>
          <p:cNvPr id="9"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Picture 6"/>
          <p:cNvPicPr>
            <a:picLocks noChangeAspect="1"/>
          </p:cNvPicPr>
          <p:nvPr/>
        </p:nvPicPr>
        <p:blipFill rotWithShape="1">
          <a:blip r:embed="rId2"/>
          <a:srcRect l="40239" t="27950" r="38466" b="37400"/>
          <a:stretch/>
        </p:blipFill>
        <p:spPr>
          <a:xfrm>
            <a:off x="3262288" y="2044080"/>
            <a:ext cx="288032" cy="264030"/>
          </a:xfrm>
          <a:prstGeom prst="rect">
            <a:avLst/>
          </a:prstGeom>
        </p:spPr>
      </p:pic>
    </p:spTree>
    <p:extLst>
      <p:ext uri="{BB962C8B-B14F-4D97-AF65-F5344CB8AC3E}">
        <p14:creationId xmlns:p14="http://schemas.microsoft.com/office/powerpoint/2010/main" val="3728764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B505A-D2AB-D0B4-81A8-402A7EC13061}"/>
              </a:ext>
            </a:extLst>
          </p:cNvPr>
          <p:cNvSpPr>
            <a:spLocks noGrp="1"/>
          </p:cNvSpPr>
          <p:nvPr>
            <p:ph type="title"/>
          </p:nvPr>
        </p:nvSpPr>
        <p:spPr>
          <a:xfrm>
            <a:off x="715992" y="1"/>
            <a:ext cx="10853708" cy="6858000"/>
          </a:xfrm>
        </p:spPr>
        <p:txBody>
          <a:bodyPr anchor="t"/>
          <a:lstStyle/>
          <a:p>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r>
              <a:rPr lang="en-US" sz="4000" noProof="0" dirty="0">
                <a:latin typeface="Calibri" panose="020F0502020204030204" pitchFamily="34" charset="0"/>
                <a:cs typeface="Calibri" panose="020F0502020204030204" pitchFamily="34" charset="0"/>
              </a:rPr>
              <a:t>An empirical example MLP</a:t>
            </a:r>
            <a:endParaRPr lang="en-US" sz="4000" i="1" noProof="0" dirty="0">
              <a:latin typeface="Calibri" panose="020F0502020204030204" pitchFamily="34" charset="0"/>
              <a:cs typeface="Calibri" panose="020F0502020204030204" pitchFamily="34" charset="0"/>
            </a:endParaRPr>
          </a:p>
        </p:txBody>
      </p:sp>
      <p:sp>
        <p:nvSpPr>
          <p:cNvPr id="2" name="Slide Number Placeholder 3">
            <a:extLst>
              <a:ext uri="{FF2B5EF4-FFF2-40B4-BE49-F238E27FC236}">
                <a16:creationId xmlns:a16="http://schemas.microsoft.com/office/drawing/2014/main" id="{C86AB89C-823B-7DAA-6EB3-C9769F9EF884}"/>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TextBox 3">
            <a:extLst>
              <a:ext uri="{FF2B5EF4-FFF2-40B4-BE49-F238E27FC236}">
                <a16:creationId xmlns:a16="http://schemas.microsoft.com/office/drawing/2014/main" id="{CE9D51D9-579C-F506-5815-F08A2F675740}"/>
              </a:ext>
            </a:extLst>
          </p:cNvPr>
          <p:cNvSpPr txBox="1"/>
          <p:nvPr/>
        </p:nvSpPr>
        <p:spPr>
          <a:xfrm>
            <a:off x="6791332" y="4819650"/>
            <a:ext cx="5143491" cy="115252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Recall: the </a:t>
            </a:r>
            <a:r>
              <a:rPr kumimoji="0" lang="en-GB" sz="18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MLP</a:t>
            </a: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(Multilayer Perceptron) is the specific </a:t>
            </a:r>
            <a:r>
              <a:rPr kumimoji="0" lang="en-GB" sz="18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ANN architecture</a:t>
            </a: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we focus on in this course</a:t>
            </a:r>
          </a:p>
        </p:txBody>
      </p:sp>
      <p:cxnSp>
        <p:nvCxnSpPr>
          <p:cNvPr id="6" name="Straight Arrow Connector 5">
            <a:extLst>
              <a:ext uri="{FF2B5EF4-FFF2-40B4-BE49-F238E27FC236}">
                <a16:creationId xmlns:a16="http://schemas.microsoft.com/office/drawing/2014/main" id="{857252FF-A878-2603-AC68-28B07F24A25E}"/>
              </a:ext>
            </a:extLst>
          </p:cNvPr>
          <p:cNvCxnSpPr>
            <a:cxnSpLocks/>
          </p:cNvCxnSpPr>
          <p:nvPr/>
        </p:nvCxnSpPr>
        <p:spPr>
          <a:xfrm flipV="1">
            <a:off x="8401050" y="3905250"/>
            <a:ext cx="0" cy="8286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46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19999" y="1268760"/>
            <a:ext cx="5942058" cy="5400600"/>
          </a:xfrm>
        </p:spPr>
        <p:txBody>
          <a:bodyPr>
            <a:noAutofit/>
          </a:bodyPr>
          <a:lstStyle/>
          <a:p>
            <a:pPr marL="0" lvl="1" indent="0">
              <a:buNone/>
              <a:tabLst>
                <a:tab pos="3138488" algn="l"/>
              </a:tabLst>
            </a:pPr>
            <a:r>
              <a:rPr lang="en-GB" sz="1800" b="1" dirty="0"/>
              <a:t>Swiss metro</a:t>
            </a:r>
          </a:p>
          <a:p>
            <a:pPr marL="0" lvl="1" indent="0">
              <a:buNone/>
              <a:tabLst>
                <a:tab pos="3138488" algn="l"/>
              </a:tabLst>
            </a:pPr>
            <a:endParaRPr lang="en-GB" b="1" dirty="0"/>
          </a:p>
          <a:p>
            <a:pPr marL="0" lvl="1" indent="0">
              <a:buNone/>
              <a:tabLst>
                <a:tab pos="3138488" algn="l"/>
              </a:tabLst>
            </a:pPr>
            <a:endParaRPr lang="en-GB" sz="1800" b="1" dirty="0"/>
          </a:p>
          <a:p>
            <a:pPr marL="285750" lvl="1" indent="-285750">
              <a:tabLst>
                <a:tab pos="3138488" algn="l"/>
              </a:tabLst>
            </a:pPr>
            <a:endParaRPr lang="en-GB" b="1" dirty="0"/>
          </a:p>
          <a:p>
            <a:pPr marL="285750" lvl="1" indent="-285750">
              <a:tabLst>
                <a:tab pos="3138488" algn="l"/>
              </a:tabLst>
            </a:pPr>
            <a:endParaRPr lang="en-GB" b="1" dirty="0"/>
          </a:p>
          <a:p>
            <a:pPr marL="0" lvl="1" indent="0">
              <a:buNone/>
              <a:tabLst>
                <a:tab pos="3138488" algn="l"/>
              </a:tabLst>
            </a:pPr>
            <a:endParaRPr lang="en-GB" b="1" u="sng" dirty="0"/>
          </a:p>
          <a:p>
            <a:pPr marL="0" lvl="1" indent="0">
              <a:buNone/>
              <a:tabLst>
                <a:tab pos="3138488" algn="l"/>
              </a:tabLst>
            </a:pPr>
            <a:endParaRPr lang="en-GB" b="1" u="sng" dirty="0"/>
          </a:p>
          <a:p>
            <a:pPr marL="0" lvl="0" indent="0">
              <a:lnSpc>
                <a:spcPct val="100000"/>
              </a:lnSpc>
              <a:spcBef>
                <a:spcPts val="0"/>
              </a:spcBef>
              <a:buNone/>
              <a:defRPr/>
            </a:pPr>
            <a:r>
              <a:rPr lang="en-GB" b="1" dirty="0">
                <a:solidFill>
                  <a:prstClr val="black"/>
                </a:solidFill>
              </a:rPr>
              <a:t>Implementation</a:t>
            </a:r>
          </a:p>
          <a:p>
            <a:pPr marL="285750" lvl="0" indent="-285750">
              <a:lnSpc>
                <a:spcPct val="100000"/>
              </a:lnSpc>
              <a:spcBef>
                <a:spcPts val="0"/>
              </a:spcBef>
              <a:defRPr/>
            </a:pPr>
            <a:r>
              <a:rPr lang="en-GB" dirty="0">
                <a:solidFill>
                  <a:prstClr val="black"/>
                </a:solidFill>
              </a:rPr>
              <a:t>We use </a:t>
            </a:r>
            <a:r>
              <a:rPr lang="en-GB" dirty="0" err="1">
                <a:solidFill>
                  <a:prstClr val="black"/>
                </a:solidFill>
              </a:rPr>
              <a:t>PyTorch</a:t>
            </a:r>
            <a:r>
              <a:rPr lang="en-GB" dirty="0">
                <a:solidFill>
                  <a:prstClr val="black"/>
                </a:solidFill>
              </a:rPr>
              <a:t>, which is a specialised Deep Learning (DL) package developed by Meta AI</a:t>
            </a:r>
          </a:p>
          <a:p>
            <a:pPr marL="285750" lvl="0" indent="-285750">
              <a:lnSpc>
                <a:spcPct val="100000"/>
              </a:lnSpc>
              <a:spcBef>
                <a:spcPts val="0"/>
              </a:spcBef>
              <a:defRPr/>
            </a:pPr>
            <a:endParaRPr lang="en-GB" dirty="0">
              <a:solidFill>
                <a:prstClr val="black"/>
              </a:solidFill>
            </a:endParaRPr>
          </a:p>
          <a:p>
            <a:pPr marL="742950" lvl="1" indent="-285750">
              <a:buFont typeface="Wingdings" pitchFamily="2" charset="2"/>
              <a:buChar char="§"/>
              <a:defRPr/>
            </a:pPr>
            <a:r>
              <a:rPr lang="en-GB" dirty="0" err="1">
                <a:solidFill>
                  <a:prstClr val="black"/>
                </a:solidFill>
              </a:rPr>
              <a:t>PyTorch</a:t>
            </a:r>
            <a:r>
              <a:rPr lang="en-GB" dirty="0">
                <a:solidFill>
                  <a:prstClr val="black"/>
                </a:solidFill>
              </a:rPr>
              <a:t> works uses its own DL datatypes: “tensors”</a:t>
            </a:r>
          </a:p>
          <a:p>
            <a:pPr marL="0" lvl="1" indent="0">
              <a:buNone/>
              <a:tabLst>
                <a:tab pos="3138488" algn="l"/>
              </a:tabLst>
            </a:pPr>
            <a:endParaRPr lang="en-GB" sz="1800" dirty="0"/>
          </a:p>
          <a:p>
            <a:pPr marL="285750" lvl="1" indent="-285750">
              <a:tabLst>
                <a:tab pos="3138488" algn="l"/>
              </a:tabLst>
            </a:pPr>
            <a:r>
              <a:rPr lang="en-GB" dirty="0"/>
              <a:t>While there are easier packages exist for training MLPs (e.g. scikit-learn), these packages do not provide sufficient flexibility to develop </a:t>
            </a:r>
            <a:r>
              <a:rPr lang="en-GB" b="1" dirty="0"/>
              <a:t>hybrid discrete choice models</a:t>
            </a:r>
            <a:r>
              <a:rPr lang="en-GB" dirty="0"/>
              <a:t> (which is the topic of the next lecture)</a:t>
            </a: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a:t>
            </a:r>
            <a:endParaRPr lang="en-GB" sz="1800" dirty="0"/>
          </a:p>
        </p:txBody>
      </p:sp>
      <p:grpSp>
        <p:nvGrpSpPr>
          <p:cNvPr id="2" name="Group 1">
            <a:extLst>
              <a:ext uri="{FF2B5EF4-FFF2-40B4-BE49-F238E27FC236}">
                <a16:creationId xmlns:a16="http://schemas.microsoft.com/office/drawing/2014/main" id="{DFCAB8D6-5A6B-9174-B4A1-E657968445CB}"/>
              </a:ext>
            </a:extLst>
          </p:cNvPr>
          <p:cNvGrpSpPr/>
          <p:nvPr/>
        </p:nvGrpSpPr>
        <p:grpSpPr>
          <a:xfrm>
            <a:off x="807416" y="1588508"/>
            <a:ext cx="3936601" cy="1215735"/>
            <a:chOff x="6999514" y="1339615"/>
            <a:chExt cx="5152369" cy="1591200"/>
          </a:xfrm>
        </p:grpSpPr>
        <p:pic>
          <p:nvPicPr>
            <p:cNvPr id="12" name="Picture 11">
              <a:extLst>
                <a:ext uri="{FF2B5EF4-FFF2-40B4-BE49-F238E27FC236}">
                  <a16:creationId xmlns:a16="http://schemas.microsoft.com/office/drawing/2014/main" id="{14184B43-B7D4-F224-E659-491279CCF286}"/>
                </a:ext>
              </a:extLst>
            </p:cNvPr>
            <p:cNvPicPr>
              <a:picLocks noChangeAspect="1"/>
            </p:cNvPicPr>
            <p:nvPr/>
          </p:nvPicPr>
          <p:blipFill rotWithShape="1">
            <a:blip r:embed="rId2"/>
            <a:srcRect r="48807"/>
            <a:stretch/>
          </p:blipFill>
          <p:spPr>
            <a:xfrm>
              <a:off x="6999514" y="1339749"/>
              <a:ext cx="2606449" cy="1591066"/>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C4B3AEF8-EFEA-AB83-EEA4-75C823DA6787}"/>
                </a:ext>
              </a:extLst>
            </p:cNvPr>
            <p:cNvGrpSpPr/>
            <p:nvPr/>
          </p:nvGrpSpPr>
          <p:grpSpPr>
            <a:xfrm>
              <a:off x="9605963" y="1339615"/>
              <a:ext cx="2545920" cy="1591200"/>
              <a:chOff x="8373120" y="3037357"/>
              <a:chExt cx="2545920" cy="1591200"/>
            </a:xfrm>
          </p:grpSpPr>
          <p:pic>
            <p:nvPicPr>
              <p:cNvPr id="15" name="Picture 14">
                <a:extLst>
                  <a:ext uri="{FF2B5EF4-FFF2-40B4-BE49-F238E27FC236}">
                    <a16:creationId xmlns:a16="http://schemas.microsoft.com/office/drawing/2014/main" id="{85D7E7FE-689F-8B5F-EB63-03BD6DC01A1E}"/>
                  </a:ext>
                </a:extLst>
              </p:cNvPr>
              <p:cNvPicPr>
                <a:picLocks noChangeAspect="1"/>
              </p:cNvPicPr>
              <p:nvPr/>
            </p:nvPicPr>
            <p:blipFill>
              <a:blip r:embed="rId3"/>
              <a:stretch>
                <a:fillRect/>
              </a:stretch>
            </p:blipFill>
            <p:spPr>
              <a:xfrm>
                <a:off x="8373120" y="3037357"/>
                <a:ext cx="2545920" cy="79560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E19B4EB6-7D75-2977-C1CB-114F9E7B87A4}"/>
                  </a:ext>
                </a:extLst>
              </p:cNvPr>
              <p:cNvPicPr>
                <a:picLocks noChangeAspect="1"/>
              </p:cNvPicPr>
              <p:nvPr/>
            </p:nvPicPr>
            <p:blipFill>
              <a:blip r:embed="rId4"/>
              <a:stretch>
                <a:fillRect/>
              </a:stretch>
            </p:blipFill>
            <p:spPr>
              <a:xfrm>
                <a:off x="8373120" y="3832957"/>
                <a:ext cx="2545920" cy="795600"/>
              </a:xfrm>
              <a:prstGeom prst="rect">
                <a:avLst/>
              </a:prstGeom>
              <a:ln>
                <a:noFill/>
              </a:ln>
              <a:effectLst>
                <a:outerShdw blurRad="292100" dist="139700" dir="2700000" algn="tl" rotWithShape="0">
                  <a:srgbClr val="333333">
                    <a:alpha val="65000"/>
                  </a:srgbClr>
                </a:outerShdw>
              </a:effectLst>
            </p:spPr>
          </p:pic>
        </p:grpSp>
      </p:grpSp>
    </p:spTree>
    <p:extLst>
      <p:ext uri="{BB962C8B-B14F-4D97-AF65-F5344CB8AC3E}">
        <p14:creationId xmlns:p14="http://schemas.microsoft.com/office/powerpoint/2010/main" val="1729994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168BC-1216-8629-7A30-BD9E9F0400B9}"/>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B331E81-2BCB-1F78-B65C-A49AA60F89AE}"/>
              </a:ext>
            </a:extLst>
          </p:cNvPr>
          <p:cNvSpPr>
            <a:spLocks noGrp="1"/>
          </p:cNvSpPr>
          <p:nvPr>
            <p:ph idx="1"/>
          </p:nvPr>
        </p:nvSpPr>
        <p:spPr>
          <a:xfrm>
            <a:off x="720000" y="1268760"/>
            <a:ext cx="2785730" cy="5400600"/>
          </a:xfrm>
        </p:spPr>
        <p:txBody>
          <a:bodyPr>
            <a:noAutofit/>
          </a:bodyPr>
          <a:lstStyle/>
          <a:p>
            <a:pPr marL="0" lvl="1" indent="0">
              <a:buNone/>
              <a:tabLst>
                <a:tab pos="3138488" algn="l"/>
              </a:tabLst>
            </a:pPr>
            <a:r>
              <a:rPr lang="en-GB" sz="1800" b="1" dirty="0"/>
              <a:t>Swiss metro</a:t>
            </a:r>
          </a:p>
          <a:p>
            <a:pPr marL="0" lvl="1" indent="0">
              <a:buNone/>
              <a:tabLst>
                <a:tab pos="3138488" algn="l"/>
              </a:tabLst>
            </a:pPr>
            <a:endParaRPr lang="en-GB" b="1" dirty="0"/>
          </a:p>
          <a:p>
            <a:pPr marL="0" lvl="1" indent="0">
              <a:buNone/>
              <a:tabLst>
                <a:tab pos="3138488" algn="l"/>
              </a:tabLst>
            </a:pPr>
            <a:endParaRPr lang="en-GB" sz="1800" b="1" dirty="0"/>
          </a:p>
          <a:p>
            <a:pPr marL="285750" lvl="1" indent="-285750">
              <a:tabLst>
                <a:tab pos="3138488" algn="l"/>
              </a:tabLst>
            </a:pPr>
            <a:endParaRPr lang="en-GB" b="1" dirty="0"/>
          </a:p>
          <a:p>
            <a:pPr marL="285750" lvl="1" indent="-285750">
              <a:tabLst>
                <a:tab pos="3138488" algn="l"/>
              </a:tabLst>
            </a:pPr>
            <a:endParaRPr lang="en-GB" b="1" dirty="0"/>
          </a:p>
          <a:p>
            <a:pPr marL="0" lvl="1" indent="0">
              <a:buNone/>
              <a:tabLst>
                <a:tab pos="3138488" algn="l"/>
              </a:tabLst>
            </a:pPr>
            <a:endParaRPr lang="en-GB" b="1" u="sng" dirty="0"/>
          </a:p>
          <a:p>
            <a:pPr marL="0" lvl="1" indent="0">
              <a:buNone/>
              <a:tabLst>
                <a:tab pos="3138488" algn="l"/>
              </a:tabLst>
            </a:pPr>
            <a:r>
              <a:rPr lang="en-GB" b="1" u="sng" dirty="0"/>
              <a:t>Two cases</a:t>
            </a:r>
          </a:p>
          <a:p>
            <a:pPr marL="342900" lvl="1" indent="-342900">
              <a:buFont typeface="+mj-lt"/>
              <a:buAutoNum type="alphaUcPeriod"/>
              <a:tabLst>
                <a:tab pos="3138488" algn="l"/>
              </a:tabLst>
            </a:pPr>
            <a:r>
              <a:rPr lang="en-GB" b="1" dirty="0"/>
              <a:t>MLP using attributes of alternatives only</a:t>
            </a:r>
          </a:p>
          <a:p>
            <a:pPr marL="342900" lvl="1" indent="-342900">
              <a:buFont typeface="+mj-lt"/>
              <a:buAutoNum type="alphaUcPeriod"/>
              <a:tabLst>
                <a:tab pos="3138488" algn="l"/>
              </a:tabLst>
            </a:pPr>
            <a:endParaRPr lang="en-GB" b="1" dirty="0"/>
          </a:p>
          <a:p>
            <a:pPr marL="342900" lvl="1" indent="-342900">
              <a:buFont typeface="+mj-lt"/>
              <a:buAutoNum type="alphaUcPeriod"/>
              <a:tabLst>
                <a:tab pos="3138488" algn="l"/>
              </a:tabLst>
            </a:pPr>
            <a:r>
              <a:rPr lang="en-GB" b="1" dirty="0">
                <a:solidFill>
                  <a:schemeClr val="bg1">
                    <a:lumMod val="65000"/>
                  </a:schemeClr>
                </a:solidFill>
              </a:rPr>
              <a:t>MLP using attributes of alternatives + socio demographic variables</a:t>
            </a:r>
          </a:p>
          <a:p>
            <a:pPr marL="285750" lvl="1" indent="-285750">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a:extLst>
              <a:ext uri="{FF2B5EF4-FFF2-40B4-BE49-F238E27FC236}">
                <a16:creationId xmlns:a16="http://schemas.microsoft.com/office/drawing/2014/main" id="{29C45065-EC5B-8ECC-E1A4-ABEA518AE5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a:extLst>
              <a:ext uri="{FF2B5EF4-FFF2-40B4-BE49-F238E27FC236}">
                <a16:creationId xmlns:a16="http://schemas.microsoft.com/office/drawing/2014/main" id="{F9583138-D7C5-6C57-D297-CF4CFA1036E7}"/>
              </a:ext>
            </a:extLst>
          </p:cNvPr>
          <p:cNvSpPr>
            <a:spLocks noGrp="1"/>
          </p:cNvSpPr>
          <p:nvPr>
            <p:ph type="title"/>
          </p:nvPr>
        </p:nvSpPr>
        <p:spPr>
          <a:xfrm>
            <a:off x="1981200" y="274638"/>
            <a:ext cx="8229600" cy="1143000"/>
          </a:xfrm>
        </p:spPr>
        <p:txBody>
          <a:bodyPr/>
          <a:lstStyle/>
          <a:p>
            <a:r>
              <a:rPr lang="en-GB" dirty="0"/>
              <a:t>Empirical example MLP</a:t>
            </a:r>
            <a:endParaRPr lang="en-GB" sz="1800" dirty="0"/>
          </a:p>
        </p:txBody>
      </p:sp>
      <p:pic>
        <p:nvPicPr>
          <p:cNvPr id="3" name="Picture 2">
            <a:extLst>
              <a:ext uri="{FF2B5EF4-FFF2-40B4-BE49-F238E27FC236}">
                <a16:creationId xmlns:a16="http://schemas.microsoft.com/office/drawing/2014/main" id="{80988485-E77D-8857-56C6-4F80079DC5F9}"/>
              </a:ext>
            </a:extLst>
          </p:cNvPr>
          <p:cNvPicPr>
            <a:picLocks noChangeAspect="1"/>
          </p:cNvPicPr>
          <p:nvPr/>
        </p:nvPicPr>
        <p:blipFill>
          <a:blip r:embed="rId2"/>
          <a:stretch>
            <a:fillRect/>
          </a:stretch>
        </p:blipFill>
        <p:spPr>
          <a:xfrm>
            <a:off x="5302250" y="2574583"/>
            <a:ext cx="6767476" cy="4100660"/>
          </a:xfrm>
          <a:prstGeom prst="rect">
            <a:avLst/>
          </a:prstGeom>
        </p:spPr>
      </p:pic>
      <p:sp>
        <p:nvSpPr>
          <p:cNvPr id="7" name="Left Brace 6">
            <a:extLst>
              <a:ext uri="{FF2B5EF4-FFF2-40B4-BE49-F238E27FC236}">
                <a16:creationId xmlns:a16="http://schemas.microsoft.com/office/drawing/2014/main" id="{72B57135-B01B-5A6B-FEFE-A06BE1049036}"/>
              </a:ext>
            </a:extLst>
          </p:cNvPr>
          <p:cNvSpPr/>
          <p:nvPr/>
        </p:nvSpPr>
        <p:spPr>
          <a:xfrm>
            <a:off x="5135526" y="2574583"/>
            <a:ext cx="318976" cy="3643461"/>
          </a:xfrm>
          <a:prstGeom prst="leftBrace">
            <a:avLst>
              <a:gd name="adj1" fmla="val 8333"/>
              <a:gd name="adj2" fmla="val 83156"/>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D35F85C-4E87-A0EE-19B5-096663D4E87D}"/>
              </a:ext>
            </a:extLst>
          </p:cNvPr>
          <p:cNvSpPr txBox="1"/>
          <p:nvPr/>
        </p:nvSpPr>
        <p:spPr>
          <a:xfrm>
            <a:off x="2288659" y="5198620"/>
            <a:ext cx="2785730" cy="978196"/>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Attributes of alternatives: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Travel cost </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and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time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for each alternative</a:t>
            </a:r>
          </a:p>
        </p:txBody>
      </p:sp>
      <p:sp>
        <p:nvSpPr>
          <p:cNvPr id="9" name="TextBox 8">
            <a:extLst>
              <a:ext uri="{FF2B5EF4-FFF2-40B4-BE49-F238E27FC236}">
                <a16:creationId xmlns:a16="http://schemas.microsoft.com/office/drawing/2014/main" id="{2191B45C-213F-79EB-426A-334A79D4E7D8}"/>
              </a:ext>
            </a:extLst>
          </p:cNvPr>
          <p:cNvSpPr txBox="1"/>
          <p:nvPr/>
        </p:nvSpPr>
        <p:spPr>
          <a:xfrm>
            <a:off x="11507638" y="3836351"/>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a:t>
            </a:r>
          </a:p>
        </p:txBody>
      </p:sp>
      <p:sp>
        <p:nvSpPr>
          <p:cNvPr id="10" name="TextBox 9">
            <a:extLst>
              <a:ext uri="{FF2B5EF4-FFF2-40B4-BE49-F238E27FC236}">
                <a16:creationId xmlns:a16="http://schemas.microsoft.com/office/drawing/2014/main" id="{2557AC4D-C83E-DDEA-B608-685F984318F8}"/>
              </a:ext>
            </a:extLst>
          </p:cNvPr>
          <p:cNvSpPr txBox="1"/>
          <p:nvPr/>
        </p:nvSpPr>
        <p:spPr>
          <a:xfrm>
            <a:off x="11507638" y="4247457"/>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SM</a:t>
            </a:r>
          </a:p>
        </p:txBody>
      </p:sp>
      <p:sp>
        <p:nvSpPr>
          <p:cNvPr id="11" name="TextBox 10">
            <a:extLst>
              <a:ext uri="{FF2B5EF4-FFF2-40B4-BE49-F238E27FC236}">
                <a16:creationId xmlns:a16="http://schemas.microsoft.com/office/drawing/2014/main" id="{52C745D6-9F27-129E-2B1F-DFF65D187C41}"/>
              </a:ext>
            </a:extLst>
          </p:cNvPr>
          <p:cNvSpPr txBox="1"/>
          <p:nvPr/>
        </p:nvSpPr>
        <p:spPr>
          <a:xfrm>
            <a:off x="11472000" y="4669194"/>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CAR</a:t>
            </a:r>
          </a:p>
        </p:txBody>
      </p:sp>
      <p:cxnSp>
        <p:nvCxnSpPr>
          <p:cNvPr id="13" name="Straight Arrow Connector 12">
            <a:extLst>
              <a:ext uri="{FF2B5EF4-FFF2-40B4-BE49-F238E27FC236}">
                <a16:creationId xmlns:a16="http://schemas.microsoft.com/office/drawing/2014/main" id="{A9FB59F8-02BD-72C1-72BF-5E577DFA9713}"/>
              </a:ext>
            </a:extLst>
          </p:cNvPr>
          <p:cNvCxnSpPr>
            <a:cxnSpLocks/>
          </p:cNvCxnSpPr>
          <p:nvPr/>
        </p:nvCxnSpPr>
        <p:spPr>
          <a:xfrm>
            <a:off x="3455773" y="3644860"/>
            <a:ext cx="1618616"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9AFF27-018E-0E61-8E7E-FA8C04E1C7AF}"/>
              </a:ext>
            </a:extLst>
          </p:cNvPr>
          <p:cNvGrpSpPr/>
          <p:nvPr/>
        </p:nvGrpSpPr>
        <p:grpSpPr>
          <a:xfrm>
            <a:off x="807416" y="1588508"/>
            <a:ext cx="3936601" cy="1215735"/>
            <a:chOff x="6999514" y="1339615"/>
            <a:chExt cx="5152369" cy="1591200"/>
          </a:xfrm>
        </p:grpSpPr>
        <p:pic>
          <p:nvPicPr>
            <p:cNvPr id="12" name="Picture 11">
              <a:extLst>
                <a:ext uri="{FF2B5EF4-FFF2-40B4-BE49-F238E27FC236}">
                  <a16:creationId xmlns:a16="http://schemas.microsoft.com/office/drawing/2014/main" id="{19573929-51D8-A2C6-D776-94F31E635840}"/>
                </a:ext>
              </a:extLst>
            </p:cNvPr>
            <p:cNvPicPr>
              <a:picLocks noChangeAspect="1"/>
            </p:cNvPicPr>
            <p:nvPr/>
          </p:nvPicPr>
          <p:blipFill rotWithShape="1">
            <a:blip r:embed="rId3"/>
            <a:srcRect r="48807"/>
            <a:stretch/>
          </p:blipFill>
          <p:spPr>
            <a:xfrm>
              <a:off x="6999514" y="1339749"/>
              <a:ext cx="2606449" cy="1591066"/>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47699105-2B6D-F1CB-3E83-0708D40B5FE0}"/>
                </a:ext>
              </a:extLst>
            </p:cNvPr>
            <p:cNvGrpSpPr/>
            <p:nvPr/>
          </p:nvGrpSpPr>
          <p:grpSpPr>
            <a:xfrm>
              <a:off x="9605963" y="1339615"/>
              <a:ext cx="2545920" cy="1591200"/>
              <a:chOff x="8373120" y="3037357"/>
              <a:chExt cx="2545920" cy="1591200"/>
            </a:xfrm>
          </p:grpSpPr>
          <p:pic>
            <p:nvPicPr>
              <p:cNvPr id="15" name="Picture 14">
                <a:extLst>
                  <a:ext uri="{FF2B5EF4-FFF2-40B4-BE49-F238E27FC236}">
                    <a16:creationId xmlns:a16="http://schemas.microsoft.com/office/drawing/2014/main" id="{73D715F3-4DF6-38FB-B688-556423DB941B}"/>
                  </a:ext>
                </a:extLst>
              </p:cNvPr>
              <p:cNvPicPr>
                <a:picLocks noChangeAspect="1"/>
              </p:cNvPicPr>
              <p:nvPr/>
            </p:nvPicPr>
            <p:blipFill>
              <a:blip r:embed="rId4"/>
              <a:stretch>
                <a:fillRect/>
              </a:stretch>
            </p:blipFill>
            <p:spPr>
              <a:xfrm>
                <a:off x="8373120" y="3037357"/>
                <a:ext cx="2545920" cy="79560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3670D6CB-77E2-D655-12C1-7D6B24A050B1}"/>
                  </a:ext>
                </a:extLst>
              </p:cNvPr>
              <p:cNvPicPr>
                <a:picLocks noChangeAspect="1"/>
              </p:cNvPicPr>
              <p:nvPr/>
            </p:nvPicPr>
            <p:blipFill>
              <a:blip r:embed="rId5"/>
              <a:stretch>
                <a:fillRect/>
              </a:stretch>
            </p:blipFill>
            <p:spPr>
              <a:xfrm>
                <a:off x="8373120" y="3832957"/>
                <a:ext cx="2545920" cy="795600"/>
              </a:xfrm>
              <a:prstGeom prst="rect">
                <a:avLst/>
              </a:prstGeom>
              <a:ln>
                <a:noFill/>
              </a:ln>
              <a:effectLst>
                <a:outerShdw blurRad="292100" dist="139700" dir="2700000" algn="tl" rotWithShape="0">
                  <a:srgbClr val="333333">
                    <a:alpha val="65000"/>
                  </a:srgbClr>
                </a:outerShdw>
              </a:effectLst>
            </p:spPr>
          </p:pic>
        </p:grpSp>
      </p:grpSp>
    </p:spTree>
    <p:extLst>
      <p:ext uri="{BB962C8B-B14F-4D97-AF65-F5344CB8AC3E}">
        <p14:creationId xmlns:p14="http://schemas.microsoft.com/office/powerpoint/2010/main" val="200560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a:t>
            </a:r>
            <a:endParaRPr lang="en-GB" sz="1800" dirty="0"/>
          </a:p>
        </p:txBody>
      </p:sp>
      <p:grpSp>
        <p:nvGrpSpPr>
          <p:cNvPr id="2" name="Group 1">
            <a:extLst>
              <a:ext uri="{FF2B5EF4-FFF2-40B4-BE49-F238E27FC236}">
                <a16:creationId xmlns:a16="http://schemas.microsoft.com/office/drawing/2014/main" id="{DFCAB8D6-5A6B-9174-B4A1-E657968445CB}"/>
              </a:ext>
            </a:extLst>
          </p:cNvPr>
          <p:cNvGrpSpPr/>
          <p:nvPr/>
        </p:nvGrpSpPr>
        <p:grpSpPr>
          <a:xfrm>
            <a:off x="807416" y="1588508"/>
            <a:ext cx="3936601" cy="1215735"/>
            <a:chOff x="6999514" y="1339615"/>
            <a:chExt cx="5152369" cy="1591200"/>
          </a:xfrm>
        </p:grpSpPr>
        <p:pic>
          <p:nvPicPr>
            <p:cNvPr id="12" name="Picture 11">
              <a:extLst>
                <a:ext uri="{FF2B5EF4-FFF2-40B4-BE49-F238E27FC236}">
                  <a16:creationId xmlns:a16="http://schemas.microsoft.com/office/drawing/2014/main" id="{14184B43-B7D4-F224-E659-491279CCF286}"/>
                </a:ext>
              </a:extLst>
            </p:cNvPr>
            <p:cNvPicPr>
              <a:picLocks noChangeAspect="1"/>
            </p:cNvPicPr>
            <p:nvPr/>
          </p:nvPicPr>
          <p:blipFill rotWithShape="1">
            <a:blip r:embed="rId2"/>
            <a:srcRect r="48807"/>
            <a:stretch/>
          </p:blipFill>
          <p:spPr>
            <a:xfrm>
              <a:off x="6999514" y="1339749"/>
              <a:ext cx="2606449" cy="1591066"/>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C4B3AEF8-EFEA-AB83-EEA4-75C823DA6787}"/>
                </a:ext>
              </a:extLst>
            </p:cNvPr>
            <p:cNvGrpSpPr/>
            <p:nvPr/>
          </p:nvGrpSpPr>
          <p:grpSpPr>
            <a:xfrm>
              <a:off x="9605963" y="1339615"/>
              <a:ext cx="2545920" cy="1591200"/>
              <a:chOff x="8373120" y="3037357"/>
              <a:chExt cx="2545920" cy="1591200"/>
            </a:xfrm>
          </p:grpSpPr>
          <p:pic>
            <p:nvPicPr>
              <p:cNvPr id="15" name="Picture 14">
                <a:extLst>
                  <a:ext uri="{FF2B5EF4-FFF2-40B4-BE49-F238E27FC236}">
                    <a16:creationId xmlns:a16="http://schemas.microsoft.com/office/drawing/2014/main" id="{85D7E7FE-689F-8B5F-EB63-03BD6DC01A1E}"/>
                  </a:ext>
                </a:extLst>
              </p:cNvPr>
              <p:cNvPicPr>
                <a:picLocks noChangeAspect="1"/>
              </p:cNvPicPr>
              <p:nvPr/>
            </p:nvPicPr>
            <p:blipFill>
              <a:blip r:embed="rId3"/>
              <a:stretch>
                <a:fillRect/>
              </a:stretch>
            </p:blipFill>
            <p:spPr>
              <a:xfrm>
                <a:off x="8373120" y="3037357"/>
                <a:ext cx="2545920" cy="79560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E19B4EB6-7D75-2977-C1CB-114F9E7B87A4}"/>
                  </a:ext>
                </a:extLst>
              </p:cNvPr>
              <p:cNvPicPr>
                <a:picLocks noChangeAspect="1"/>
              </p:cNvPicPr>
              <p:nvPr/>
            </p:nvPicPr>
            <p:blipFill>
              <a:blip r:embed="rId4"/>
              <a:stretch>
                <a:fillRect/>
              </a:stretch>
            </p:blipFill>
            <p:spPr>
              <a:xfrm>
                <a:off x="8373120" y="3832957"/>
                <a:ext cx="2545920" cy="795600"/>
              </a:xfrm>
              <a:prstGeom prst="rect">
                <a:avLst/>
              </a:prstGeom>
              <a:ln>
                <a:noFill/>
              </a:ln>
              <a:effectLst>
                <a:outerShdw blurRad="292100" dist="139700" dir="2700000" algn="tl" rotWithShape="0">
                  <a:srgbClr val="333333">
                    <a:alpha val="65000"/>
                  </a:srgbClr>
                </a:outerShdw>
              </a:effectLst>
            </p:spPr>
          </p:pic>
        </p:grpSp>
      </p:grpSp>
      <p:pic>
        <p:nvPicPr>
          <p:cNvPr id="17" name="Picture 16">
            <a:extLst>
              <a:ext uri="{FF2B5EF4-FFF2-40B4-BE49-F238E27FC236}">
                <a16:creationId xmlns:a16="http://schemas.microsoft.com/office/drawing/2014/main" id="{0A3028E2-9E2A-E7A9-0A01-3E114D295005}"/>
              </a:ext>
            </a:extLst>
          </p:cNvPr>
          <p:cNvPicPr>
            <a:picLocks noChangeAspect="1"/>
          </p:cNvPicPr>
          <p:nvPr/>
        </p:nvPicPr>
        <p:blipFill>
          <a:blip r:embed="rId5"/>
          <a:stretch>
            <a:fillRect/>
          </a:stretch>
        </p:blipFill>
        <p:spPr>
          <a:xfrm>
            <a:off x="6266121" y="565224"/>
            <a:ext cx="5369677" cy="6156251"/>
          </a:xfrm>
          <a:prstGeom prst="rect">
            <a:avLst/>
          </a:prstGeom>
        </p:spPr>
      </p:pic>
      <p:cxnSp>
        <p:nvCxnSpPr>
          <p:cNvPr id="18" name="Straight Arrow Connector 17">
            <a:extLst>
              <a:ext uri="{FF2B5EF4-FFF2-40B4-BE49-F238E27FC236}">
                <a16:creationId xmlns:a16="http://schemas.microsoft.com/office/drawing/2014/main" id="{E242099D-A1B1-CDD7-A211-6F84902099F5}"/>
              </a:ext>
            </a:extLst>
          </p:cNvPr>
          <p:cNvCxnSpPr>
            <a:cxnSpLocks/>
          </p:cNvCxnSpPr>
          <p:nvPr/>
        </p:nvCxnSpPr>
        <p:spPr>
          <a:xfrm>
            <a:off x="3299353" y="4726752"/>
            <a:ext cx="259354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9" name="Left Brace 18">
            <a:extLst>
              <a:ext uri="{FF2B5EF4-FFF2-40B4-BE49-F238E27FC236}">
                <a16:creationId xmlns:a16="http://schemas.microsoft.com/office/drawing/2014/main" id="{0DAD64BA-EF83-6C12-993D-6F452D03C4C3}"/>
              </a:ext>
            </a:extLst>
          </p:cNvPr>
          <p:cNvSpPr/>
          <p:nvPr/>
        </p:nvSpPr>
        <p:spPr>
          <a:xfrm>
            <a:off x="6110179" y="565225"/>
            <a:ext cx="318976" cy="3209334"/>
          </a:xfrm>
          <a:prstGeom prst="leftBrace">
            <a:avLst>
              <a:gd name="adj1" fmla="val 8333"/>
              <a:gd name="adj2" fmla="val 88373"/>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87DFC59-9752-BF7D-0E23-6D51B63E9824}"/>
              </a:ext>
            </a:extLst>
          </p:cNvPr>
          <p:cNvSpPr txBox="1"/>
          <p:nvPr/>
        </p:nvSpPr>
        <p:spPr>
          <a:xfrm>
            <a:off x="3395050" y="2939902"/>
            <a:ext cx="2657050" cy="978196"/>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Attributes of alternatives: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Travel cost </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and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time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for each alternative</a:t>
            </a:r>
          </a:p>
        </p:txBody>
      </p:sp>
      <p:sp>
        <p:nvSpPr>
          <p:cNvPr id="21" name="TextBox 20">
            <a:extLst>
              <a:ext uri="{FF2B5EF4-FFF2-40B4-BE49-F238E27FC236}">
                <a16:creationId xmlns:a16="http://schemas.microsoft.com/office/drawing/2014/main" id="{9434D54D-2136-AC8A-57D2-9B2760E26951}"/>
              </a:ext>
            </a:extLst>
          </p:cNvPr>
          <p:cNvSpPr txBox="1"/>
          <p:nvPr/>
        </p:nvSpPr>
        <p:spPr>
          <a:xfrm>
            <a:off x="11201095" y="3012469"/>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a:t>
            </a:r>
          </a:p>
        </p:txBody>
      </p:sp>
      <p:sp>
        <p:nvSpPr>
          <p:cNvPr id="22" name="TextBox 21">
            <a:extLst>
              <a:ext uri="{FF2B5EF4-FFF2-40B4-BE49-F238E27FC236}">
                <a16:creationId xmlns:a16="http://schemas.microsoft.com/office/drawing/2014/main" id="{0023DB37-D519-D091-CE4D-901D83364B49}"/>
              </a:ext>
            </a:extLst>
          </p:cNvPr>
          <p:cNvSpPr txBox="1"/>
          <p:nvPr/>
        </p:nvSpPr>
        <p:spPr>
          <a:xfrm>
            <a:off x="11201095" y="3327882"/>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SM</a:t>
            </a:r>
          </a:p>
        </p:txBody>
      </p:sp>
      <p:sp>
        <p:nvSpPr>
          <p:cNvPr id="23" name="TextBox 22">
            <a:extLst>
              <a:ext uri="{FF2B5EF4-FFF2-40B4-BE49-F238E27FC236}">
                <a16:creationId xmlns:a16="http://schemas.microsoft.com/office/drawing/2014/main" id="{2CDCA1F1-9B8B-4B94-A6AD-AEB3065153E0}"/>
              </a:ext>
            </a:extLst>
          </p:cNvPr>
          <p:cNvSpPr txBox="1"/>
          <p:nvPr/>
        </p:nvSpPr>
        <p:spPr>
          <a:xfrm>
            <a:off x="11165457" y="3643289"/>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CAR</a:t>
            </a:r>
          </a:p>
        </p:txBody>
      </p:sp>
      <p:sp>
        <p:nvSpPr>
          <p:cNvPr id="24" name="Left Brace 23">
            <a:extLst>
              <a:ext uri="{FF2B5EF4-FFF2-40B4-BE49-F238E27FC236}">
                <a16:creationId xmlns:a16="http://schemas.microsoft.com/office/drawing/2014/main" id="{EE836CD1-1263-3A12-2E53-CE8915F98D2C}"/>
              </a:ext>
            </a:extLst>
          </p:cNvPr>
          <p:cNvSpPr/>
          <p:nvPr/>
        </p:nvSpPr>
        <p:spPr>
          <a:xfrm>
            <a:off x="6106918" y="3941000"/>
            <a:ext cx="318976" cy="2471430"/>
          </a:xfrm>
          <a:prstGeom prst="leftBrace">
            <a:avLst>
              <a:gd name="adj1" fmla="val 8333"/>
              <a:gd name="adj2" fmla="val 82225"/>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6442C46F-756A-0492-5496-623D25AFD4E9}"/>
              </a:ext>
            </a:extLst>
          </p:cNvPr>
          <p:cNvSpPr txBox="1"/>
          <p:nvPr/>
        </p:nvSpPr>
        <p:spPr>
          <a:xfrm>
            <a:off x="3299353" y="5486504"/>
            <a:ext cx="2785730" cy="978196"/>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Socio-demographic variables, e.g.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age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income</a:t>
            </a:r>
          </a:p>
        </p:txBody>
      </p:sp>
      <p:sp>
        <p:nvSpPr>
          <p:cNvPr id="8" name="Content Placeholder 2">
            <a:extLst>
              <a:ext uri="{FF2B5EF4-FFF2-40B4-BE49-F238E27FC236}">
                <a16:creationId xmlns:a16="http://schemas.microsoft.com/office/drawing/2014/main" id="{0142D0C7-B8F3-0AA8-6B3B-AAC3BA937260}"/>
              </a:ext>
            </a:extLst>
          </p:cNvPr>
          <p:cNvSpPr txBox="1">
            <a:spLocks/>
          </p:cNvSpPr>
          <p:nvPr/>
        </p:nvSpPr>
        <p:spPr>
          <a:xfrm>
            <a:off x="720000" y="1268760"/>
            <a:ext cx="2785730" cy="5400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Swiss metro</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endPar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Two cases</a:t>
            </a:r>
          </a:p>
          <a:p>
            <a:pPr marL="342900" marR="0" lvl="1" indent="-342900" algn="l" defTabSz="914400" rtl="0" eaLnBrk="1" fontAlgn="auto" latinLnBrk="0" hangingPunct="1">
              <a:lnSpc>
                <a:spcPct val="90000"/>
              </a:lnSpc>
              <a:spcBef>
                <a:spcPts val="500"/>
              </a:spcBef>
              <a:spcAft>
                <a:spcPts val="0"/>
              </a:spcAft>
              <a:buClrTx/>
              <a:buSzTx/>
              <a:buFont typeface="+mj-lt"/>
              <a:buAutoNum type="alphaUcPeriod"/>
              <a:tabLst>
                <a:tab pos="3138488" algn="l"/>
              </a:tabLst>
              <a:defRPr/>
            </a:pPr>
            <a:r>
              <a:rPr kumimoji="0" lang="en-GB" sz="1800"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MLP using attributes of alternatives only</a:t>
            </a:r>
          </a:p>
          <a:p>
            <a:pPr marL="342900" marR="0" lvl="1" indent="-342900" algn="l" defTabSz="914400" rtl="0" eaLnBrk="1" fontAlgn="auto" latinLnBrk="0" hangingPunct="1">
              <a:lnSpc>
                <a:spcPct val="90000"/>
              </a:lnSpc>
              <a:spcBef>
                <a:spcPts val="500"/>
              </a:spcBef>
              <a:spcAft>
                <a:spcPts val="0"/>
              </a:spcAft>
              <a:buClrTx/>
              <a:buSzTx/>
              <a:buFont typeface="+mj-lt"/>
              <a:buAutoNum type="alphaUcPeriod"/>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342900" algn="l" defTabSz="914400" rtl="0" eaLnBrk="1" fontAlgn="auto" latinLnBrk="0" hangingPunct="1">
              <a:lnSpc>
                <a:spcPct val="90000"/>
              </a:lnSpc>
              <a:spcBef>
                <a:spcPts val="500"/>
              </a:spcBef>
              <a:spcAft>
                <a:spcPts val="0"/>
              </a:spcAft>
              <a:buClrTx/>
              <a:buSzTx/>
              <a:buFont typeface="+mj-lt"/>
              <a:buAutoNum type="alphaUcPeriod"/>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MLP using attributes of alternatives + socio demographic variables</a:t>
            </a:r>
          </a:p>
          <a:p>
            <a:pPr marL="2857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57300" marR="0" lvl="3"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70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1022513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b="1" dirty="0"/>
              <a:t>Split data into a </a:t>
            </a:r>
            <a:r>
              <a:rPr lang="en-GB" b="1" dirty="0">
                <a:solidFill>
                  <a:srgbClr val="0070C0"/>
                </a:solidFill>
              </a:rPr>
              <a:t>train</a:t>
            </a:r>
            <a:r>
              <a:rPr lang="en-GB" b="1" dirty="0"/>
              <a:t> and </a:t>
            </a:r>
            <a:r>
              <a:rPr lang="en-GB" b="1" dirty="0">
                <a:solidFill>
                  <a:schemeClr val="accent2"/>
                </a:solidFill>
              </a:rPr>
              <a:t>test set</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3" name="Picture 2" descr="A screenshot of a computer program&#10;&#10;Description automatically generated">
            <a:extLst>
              <a:ext uri="{FF2B5EF4-FFF2-40B4-BE49-F238E27FC236}">
                <a16:creationId xmlns:a16="http://schemas.microsoft.com/office/drawing/2014/main" id="{A947FBFF-2476-002B-7DF1-0A8E26D66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707" y="1886977"/>
            <a:ext cx="7340621" cy="303608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5111684-289F-67E4-B33D-AFE0BD558174}"/>
              </a:ext>
            </a:extLst>
          </p:cNvPr>
          <p:cNvSpPr txBox="1"/>
          <p:nvPr/>
        </p:nvSpPr>
        <p:spPr>
          <a:xfrm>
            <a:off x="4648707" y="5257800"/>
            <a:ext cx="7340621" cy="1463675"/>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The data set is ‘manually’ split by ‘ID’ to avoid data leakage due to the panel structure of the data</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sng"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Data leakage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refers to the unintentional spoiling of information from the training data into the test set</a:t>
            </a:r>
          </a:p>
        </p:txBody>
      </p:sp>
    </p:spTree>
    <p:extLst>
      <p:ext uri="{BB962C8B-B14F-4D97-AF65-F5344CB8AC3E}">
        <p14:creationId xmlns:p14="http://schemas.microsoft.com/office/powerpoint/2010/main" val="3149256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into a </a:t>
            </a:r>
            <a:r>
              <a:rPr lang="en-GB" b="1" dirty="0">
                <a:solidFill>
                  <a:srgbClr val="0070C0"/>
                </a:solidFill>
              </a:rPr>
              <a:t>train</a:t>
            </a:r>
            <a:r>
              <a:rPr lang="en-GB" dirty="0"/>
              <a:t> and </a:t>
            </a:r>
            <a:r>
              <a:rPr lang="en-GB" b="1" dirty="0">
                <a:solidFill>
                  <a:srgbClr val="E5822E"/>
                </a:solidFill>
              </a:rPr>
              <a:t>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b="1" dirty="0"/>
              <a:t>A) Estimate linear RUM-MNL on the </a:t>
            </a:r>
            <a:r>
              <a:rPr lang="en-GB" b="1" dirty="0">
                <a:solidFill>
                  <a:srgbClr val="0070C0"/>
                </a:solidFill>
              </a:rPr>
              <a:t>train set</a:t>
            </a:r>
            <a:endParaRPr lang="en-GB" b="1" dirty="0"/>
          </a:p>
          <a:p>
            <a:pPr marL="361950" lvl="2" indent="0">
              <a:buNone/>
              <a:tabLst>
                <a:tab pos="3138488" algn="l"/>
              </a:tabLst>
            </a:pPr>
            <a:r>
              <a:rPr lang="en-GB" dirty="0"/>
              <a:t>B) Compute the Log-likelihood of the </a:t>
            </a:r>
            <a:r>
              <a:rPr lang="en-GB" b="1" dirty="0">
                <a:solidFill>
                  <a:srgbClr val="E5822E"/>
                </a:solidFill>
              </a:rPr>
              <a:t>test set </a:t>
            </a:r>
            <a:r>
              <a:rPr lang="en-GB" dirty="0"/>
              <a:t>given the model (as the benchmark)</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37" name="TextBox 36">
            <a:extLst>
              <a:ext uri="{FF2B5EF4-FFF2-40B4-BE49-F238E27FC236}">
                <a16:creationId xmlns:a16="http://schemas.microsoft.com/office/drawing/2014/main" id="{B8044BC8-2FB2-9DC0-38B6-D3A294104A57}"/>
              </a:ext>
            </a:extLst>
          </p:cNvPr>
          <p:cNvSpPr txBox="1"/>
          <p:nvPr/>
        </p:nvSpPr>
        <p:spPr>
          <a:xfrm>
            <a:off x="6289223" y="2411759"/>
            <a:ext cx="2841171" cy="110704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Always good practice to start with a simple linear-additive RUM-MNL</a:t>
            </a:r>
          </a:p>
        </p:txBody>
      </p:sp>
      <p:sp>
        <p:nvSpPr>
          <p:cNvPr id="38" name="Right Brace 37">
            <a:extLst>
              <a:ext uri="{FF2B5EF4-FFF2-40B4-BE49-F238E27FC236}">
                <a16:creationId xmlns:a16="http://schemas.microsoft.com/office/drawing/2014/main" id="{5FEAAFE2-8149-958E-66D2-64AF25FB2844}"/>
              </a:ext>
            </a:extLst>
          </p:cNvPr>
          <p:cNvSpPr/>
          <p:nvPr/>
        </p:nvSpPr>
        <p:spPr>
          <a:xfrm>
            <a:off x="5666014" y="2411760"/>
            <a:ext cx="236765" cy="1107047"/>
          </a:xfrm>
          <a:prstGeom prst="rightBrace">
            <a:avLst>
              <a:gd name="adj1" fmla="val 8333"/>
              <a:gd name="adj2" fmla="val 34513"/>
            </a:avLst>
          </a:prstGeom>
          <a:ln>
            <a:solidFill>
              <a:srgbClr val="24B5B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020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702E38-93A2-E49D-E1EE-4B7EC54DFE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82785" y="1991984"/>
            <a:ext cx="5211108" cy="3845155"/>
          </a:xfrm>
          <a:prstGeom prst="rect">
            <a:avLst/>
          </a:prstGeom>
        </p:spPr>
      </p:pic>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into a </a:t>
            </a:r>
            <a:r>
              <a:rPr lang="en-GB" b="1" dirty="0">
                <a:solidFill>
                  <a:srgbClr val="0070C0"/>
                </a:solidFill>
              </a:rPr>
              <a:t>train</a:t>
            </a:r>
            <a:r>
              <a:rPr lang="en-GB" dirty="0"/>
              <a:t> and </a:t>
            </a:r>
            <a:r>
              <a:rPr lang="en-GB" b="1" dirty="0">
                <a:solidFill>
                  <a:srgbClr val="E5822E"/>
                </a:solidFill>
              </a:rPr>
              <a:t>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b="1" dirty="0"/>
              <a:t>A) Estimate linear RUM-MNL on the </a:t>
            </a:r>
            <a:r>
              <a:rPr lang="en-GB" b="1" dirty="0">
                <a:solidFill>
                  <a:srgbClr val="0070C0"/>
                </a:solidFill>
              </a:rPr>
              <a:t>train set</a:t>
            </a:r>
            <a:endParaRPr lang="en-GB" b="1" dirty="0"/>
          </a:p>
          <a:p>
            <a:pPr marL="361950" lvl="2" indent="0">
              <a:buNone/>
              <a:tabLst>
                <a:tab pos="3138488" algn="l"/>
              </a:tabLst>
            </a:pPr>
            <a:r>
              <a:rPr lang="en-GB" dirty="0"/>
              <a:t>B) Compute the Log-likelihood of the </a:t>
            </a:r>
            <a:r>
              <a:rPr lang="en-GB" b="1" dirty="0">
                <a:solidFill>
                  <a:srgbClr val="E5822E"/>
                </a:solidFill>
              </a:rPr>
              <a:t>test set </a:t>
            </a:r>
            <a:r>
              <a:rPr lang="en-GB" dirty="0"/>
              <a:t>given the model (as the benchmark)</a:t>
            </a:r>
          </a:p>
          <a:p>
            <a:pPr marL="361950" lvl="2" indent="0">
              <a:buNone/>
              <a:tabLst>
                <a:tab pos="3138488" algn="l"/>
              </a:tabLst>
            </a:pPr>
            <a:endParaRPr lang="en-GB"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36" name="TextBox 35">
            <a:extLst>
              <a:ext uri="{FF2B5EF4-FFF2-40B4-BE49-F238E27FC236}">
                <a16:creationId xmlns:a16="http://schemas.microsoft.com/office/drawing/2014/main" id="{CA5771E8-AE4F-FF31-200D-E73BD9FC1FE9}"/>
              </a:ext>
            </a:extLst>
          </p:cNvPr>
          <p:cNvSpPr txBox="1"/>
          <p:nvPr/>
        </p:nvSpPr>
        <p:spPr>
          <a:xfrm>
            <a:off x="4351564" y="4102805"/>
            <a:ext cx="2356650" cy="42751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Similar as in week 1   </a:t>
            </a:r>
          </a:p>
        </p:txBody>
      </p:sp>
    </p:spTree>
    <p:extLst>
      <p:ext uri="{BB962C8B-B14F-4D97-AF65-F5344CB8AC3E}">
        <p14:creationId xmlns:p14="http://schemas.microsoft.com/office/powerpoint/2010/main" val="1479847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6D3100-4B69-89D8-FBB9-1AE6F8AA60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150" y="1267968"/>
            <a:ext cx="5218933" cy="2891676"/>
          </a:xfrm>
          <a:prstGeom prst="rect">
            <a:avLst/>
          </a:prstGeom>
        </p:spPr>
      </p:pic>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into a </a:t>
            </a:r>
            <a:r>
              <a:rPr lang="en-GB" b="1" dirty="0">
                <a:solidFill>
                  <a:srgbClr val="0070C0"/>
                </a:solidFill>
              </a:rPr>
              <a:t>train</a:t>
            </a:r>
            <a:r>
              <a:rPr lang="en-GB" dirty="0"/>
              <a:t> and </a:t>
            </a:r>
            <a:r>
              <a:rPr lang="en-GB" b="1" dirty="0">
                <a:solidFill>
                  <a:srgbClr val="E5822E"/>
                </a:solidFill>
              </a:rPr>
              <a:t>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b="1" dirty="0"/>
              <a:t>A) Estimate linear RUM-MNL on the </a:t>
            </a:r>
            <a:r>
              <a:rPr lang="en-GB" b="1" dirty="0">
                <a:solidFill>
                  <a:srgbClr val="0070C0"/>
                </a:solidFill>
              </a:rPr>
              <a:t>train set</a:t>
            </a:r>
          </a:p>
          <a:p>
            <a:pPr marL="361950" lvl="2" indent="0">
              <a:buNone/>
              <a:tabLst>
                <a:tab pos="3138488" algn="l"/>
              </a:tabLst>
            </a:pPr>
            <a:r>
              <a:rPr lang="en-GB" dirty="0"/>
              <a:t>B) Compute the Log-likelihood of the </a:t>
            </a:r>
            <a:r>
              <a:rPr lang="en-GB" b="1" dirty="0">
                <a:solidFill>
                  <a:srgbClr val="E5822E"/>
                </a:solidFill>
              </a:rPr>
              <a:t>test set</a:t>
            </a:r>
            <a:r>
              <a:rPr lang="en-GB" dirty="0"/>
              <a:t> given the model (as the benchmark)</a:t>
            </a:r>
          </a:p>
          <a:p>
            <a:pPr marL="361950" lvl="2" indent="0">
              <a:buNone/>
              <a:tabLst>
                <a:tab pos="3138488" algn="l"/>
              </a:tabLst>
            </a:pPr>
            <a:endParaRPr lang="en-GB"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3" name="Rounded Rectangle 2">
            <a:extLst>
              <a:ext uri="{FF2B5EF4-FFF2-40B4-BE49-F238E27FC236}">
                <a16:creationId xmlns:a16="http://schemas.microsoft.com/office/drawing/2014/main" id="{4FA0A4CE-9C2D-CAA6-ECED-618B8936B841}"/>
              </a:ext>
            </a:extLst>
          </p:cNvPr>
          <p:cNvSpPr/>
          <p:nvPr/>
        </p:nvSpPr>
        <p:spPr>
          <a:xfrm>
            <a:off x="8795970" y="2093975"/>
            <a:ext cx="75036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2C693CFB-07EE-7702-EB99-6F63586ED24B}"/>
              </a:ext>
            </a:extLst>
          </p:cNvPr>
          <p:cNvSpPr/>
          <p:nvPr/>
        </p:nvSpPr>
        <p:spPr>
          <a:xfrm>
            <a:off x="8795970" y="1610136"/>
            <a:ext cx="38460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749EB6A-2929-83EF-1BE7-21DDBDC3C453}"/>
              </a:ext>
            </a:extLst>
          </p:cNvPr>
          <p:cNvSpPr txBox="1"/>
          <p:nvPr/>
        </p:nvSpPr>
        <p:spPr>
          <a:xfrm>
            <a:off x="9143721" y="1465612"/>
            <a:ext cx="2952165"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Sample size of train set</a:t>
            </a:r>
          </a:p>
        </p:txBody>
      </p:sp>
      <p:sp>
        <p:nvSpPr>
          <p:cNvPr id="9" name="TextBox 8">
            <a:extLst>
              <a:ext uri="{FF2B5EF4-FFF2-40B4-BE49-F238E27FC236}">
                <a16:creationId xmlns:a16="http://schemas.microsoft.com/office/drawing/2014/main" id="{DE6EB911-FB30-E44B-66E9-4F9CFF34B817}"/>
              </a:ext>
            </a:extLst>
          </p:cNvPr>
          <p:cNvSpPr txBox="1"/>
          <p:nvPr/>
        </p:nvSpPr>
        <p:spPr>
          <a:xfrm>
            <a:off x="9518904" y="1964778"/>
            <a:ext cx="2294817"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LL</a:t>
            </a:r>
            <a:r>
              <a:rPr kumimoji="0" lang="en-GB" sz="1800" b="0" i="0" u="none" strike="noStrike" kern="1200" cap="none" spc="0" normalizeH="0" baseline="-2500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training</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set</a:t>
            </a:r>
          </a:p>
        </p:txBody>
      </p:sp>
    </p:spTree>
    <p:extLst>
      <p:ext uri="{BB962C8B-B14F-4D97-AF65-F5344CB8AC3E}">
        <p14:creationId xmlns:p14="http://schemas.microsoft.com/office/powerpoint/2010/main" val="2192561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3A4A4E-F8FD-D359-AD7D-DB6D1BB062F4}"/>
              </a:ext>
            </a:extLst>
          </p:cNvPr>
          <p:cNvPicPr>
            <a:picLocks noChangeAspect="1"/>
          </p:cNvPicPr>
          <p:nvPr/>
        </p:nvPicPr>
        <p:blipFill>
          <a:blip r:embed="rId2">
            <a:extLst>
              <a:ext uri="{28A0092B-C50C-407E-A947-70E740481C1C}">
                <a14:useLocalDpi xmlns:a14="http://schemas.microsoft.com/office/drawing/2010/main" val="0"/>
              </a:ext>
            </a:extLst>
          </a:blip>
          <a:srcRect r="8662"/>
          <a:stretch>
            <a:fillRect/>
          </a:stretch>
        </p:blipFill>
        <p:spPr>
          <a:xfrm>
            <a:off x="6705148" y="3165159"/>
            <a:ext cx="5220000" cy="2383024"/>
          </a:xfrm>
          <a:prstGeom prst="rect">
            <a:avLst/>
          </a:prstGeom>
          <a:ln>
            <a:noFill/>
          </a:ln>
          <a:effectLst>
            <a:outerShdw blurRad="292100" dist="139700" dir="2700000" algn="tl" rotWithShape="0">
              <a:srgbClr val="333333">
                <a:alpha val="65000"/>
              </a:srgbClr>
            </a:outerShdw>
          </a:effectLst>
        </p:spPr>
      </p:pic>
      <p:sp>
        <p:nvSpPr>
          <p:cNvPr id="5" name="Content Placeholder 2"/>
          <p:cNvSpPr>
            <a:spLocks noGrp="1"/>
          </p:cNvSpPr>
          <p:nvPr>
            <p:ph idx="1"/>
          </p:nvPr>
        </p:nvSpPr>
        <p:spPr>
          <a:xfrm>
            <a:off x="720000" y="1268760"/>
            <a:ext cx="498683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into a </a:t>
            </a:r>
            <a:r>
              <a:rPr lang="en-GB" b="1" dirty="0">
                <a:solidFill>
                  <a:srgbClr val="0070C0"/>
                </a:solidFill>
              </a:rPr>
              <a:t>train</a:t>
            </a:r>
            <a:r>
              <a:rPr lang="en-GB" dirty="0"/>
              <a:t> and </a:t>
            </a:r>
            <a:r>
              <a:rPr lang="en-GB" b="1" dirty="0">
                <a:solidFill>
                  <a:srgbClr val="E5822E"/>
                </a:solidFill>
              </a:rPr>
              <a:t>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 RUM-MNL on the </a:t>
            </a:r>
            <a:r>
              <a:rPr lang="en-GB" b="1" dirty="0">
                <a:solidFill>
                  <a:schemeClr val="accent1"/>
                </a:solidFill>
              </a:rPr>
              <a:t>train set</a:t>
            </a:r>
          </a:p>
          <a:p>
            <a:pPr marL="361950" lvl="2" indent="0">
              <a:buNone/>
              <a:tabLst>
                <a:tab pos="3138488" algn="l"/>
              </a:tabLst>
            </a:pPr>
            <a:r>
              <a:rPr lang="en-GB" b="1" dirty="0"/>
              <a:t>B) Compute the Log-likelihood of the </a:t>
            </a:r>
            <a:r>
              <a:rPr lang="en-GB" b="1" dirty="0">
                <a:solidFill>
                  <a:srgbClr val="E5822E"/>
                </a:solidFill>
              </a:rPr>
              <a:t>test set </a:t>
            </a:r>
            <a:r>
              <a:rPr lang="en-GB" b="1" dirty="0">
                <a:highlight>
                  <a:srgbClr val="00CC99"/>
                </a:highlight>
              </a:rPr>
              <a:t>given</a:t>
            </a:r>
            <a:r>
              <a:rPr lang="en-GB" b="1" dirty="0"/>
              <a:t> the model</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15E9B4-DE70-8953-2FA9-F3C9E819A664}"/>
                  </a:ext>
                </a:extLst>
              </p:cNvPr>
              <p:cNvSpPr txBox="1"/>
              <p:nvPr/>
            </p:nvSpPr>
            <p:spPr>
              <a:xfrm>
                <a:off x="2797445" y="4858937"/>
                <a:ext cx="3764644" cy="42751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LL and </a:t>
                </a:r>
                <a14:m>
                  <m:oMath xmlns:m="http://schemas.openxmlformats.org/officeDocument/2006/math">
                    <m:sSup>
                      <m:sSupPr>
                        <m:ctrlPr>
                          <a:rPr kumimoji="0" lang="en-US" sz="18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ctrlPr>
                      </m:sSupPr>
                      <m:e>
                        <m:r>
                          <a:rPr kumimoji="0" lang="en-US" sz="18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𝝆</m:t>
                        </m:r>
                      </m:e>
                      <m:sup>
                        <m:r>
                          <a:rPr kumimoji="0" lang="en-US" sz="18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𝟐</m:t>
                        </m:r>
                      </m:sup>
                    </m:sSup>
                  </m:oMath>
                </a14:m>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of the benchmark model   </a:t>
                </a:r>
              </a:p>
            </p:txBody>
          </p:sp>
        </mc:Choice>
        <mc:Fallback xmlns="">
          <p:sp>
            <p:nvSpPr>
              <p:cNvPr id="7" name="TextBox 6">
                <a:extLst>
                  <a:ext uri="{FF2B5EF4-FFF2-40B4-BE49-F238E27FC236}">
                    <a16:creationId xmlns:a16="http://schemas.microsoft.com/office/drawing/2014/main" id="{2B15E9B4-DE70-8953-2FA9-F3C9E819A664}"/>
                  </a:ext>
                </a:extLst>
              </p:cNvPr>
              <p:cNvSpPr txBox="1">
                <a:spLocks noRot="1" noChangeAspect="1" noMove="1" noResize="1" noEditPoints="1" noAdjustHandles="1" noChangeArrowheads="1" noChangeShapeType="1" noTextEdit="1"/>
              </p:cNvSpPr>
              <p:nvPr/>
            </p:nvSpPr>
            <p:spPr>
              <a:xfrm>
                <a:off x="2797445" y="4858937"/>
                <a:ext cx="3764644" cy="427512"/>
              </a:xfrm>
              <a:prstGeom prst="rect">
                <a:avLst/>
              </a:prstGeom>
              <a:blipFill>
                <a:blip r:embed="rId3"/>
                <a:stretch>
                  <a:fillRect l="-1010" r="-1347"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67F6A5-4105-DBC2-566D-BDCB9B2D74F1}"/>
                  </a:ext>
                </a:extLst>
              </p:cNvPr>
              <p:cNvSpPr txBox="1"/>
              <p:nvPr/>
            </p:nvSpPr>
            <p:spPr>
              <a:xfrm>
                <a:off x="395983" y="3632690"/>
                <a:ext cx="6166106" cy="544128"/>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sng"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Simulate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the choice probabilities using </a:t>
                </a:r>
                <a14:m>
                  <m:oMath xmlns:m="http://schemas.openxmlformats.org/officeDocument/2006/math">
                    <m:acc>
                      <m:accPr>
                        <m:chr m:val="̂"/>
                        <m:ctrlPr>
                          <a:rPr kumimoji="0" lang="en-GB"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ctrlPr>
                      </m:accPr>
                      <m:e>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Calibri" panose="020F0502020204030204" pitchFamily="34" charset="0"/>
                            <a:sym typeface="Wingdings" panose="05000000000000000000" pitchFamily="2" charset="2"/>
                          </a:rPr>
                          <m:t>𝛽</m:t>
                        </m:r>
                      </m:e>
                    </m:acc>
                  </m:oMath>
                </a14:m>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  </a:t>
                </a:r>
              </a:p>
            </p:txBody>
          </p:sp>
        </mc:Choice>
        <mc:Fallback xmlns="">
          <p:sp>
            <p:nvSpPr>
              <p:cNvPr id="8" name="TextBox 7">
                <a:extLst>
                  <a:ext uri="{FF2B5EF4-FFF2-40B4-BE49-F238E27FC236}">
                    <a16:creationId xmlns:a16="http://schemas.microsoft.com/office/drawing/2014/main" id="{8367F6A5-4105-DBC2-566D-BDCB9B2D74F1}"/>
                  </a:ext>
                </a:extLst>
              </p:cNvPr>
              <p:cNvSpPr txBox="1">
                <a:spLocks noRot="1" noChangeAspect="1" noMove="1" noResize="1" noEditPoints="1" noAdjustHandles="1" noChangeArrowheads="1" noChangeShapeType="1" noTextEdit="1"/>
              </p:cNvSpPr>
              <p:nvPr/>
            </p:nvSpPr>
            <p:spPr>
              <a:xfrm>
                <a:off x="395983" y="3632690"/>
                <a:ext cx="6166106" cy="544128"/>
              </a:xfrm>
              <a:prstGeom prst="rect">
                <a:avLst/>
              </a:prstGeom>
              <a:blipFill>
                <a:blip r:embed="rId4"/>
                <a:stretch>
                  <a:fillRect r="-823" b="-4651"/>
                </a:stretch>
              </a:blipFill>
            </p:spPr>
            <p:txBody>
              <a:bodyPr/>
              <a:lstStyle/>
              <a:p>
                <a:r>
                  <a:rPr lang="en-GB">
                    <a:noFill/>
                  </a:rPr>
                  <a:t> </a:t>
                </a:r>
              </a:p>
            </p:txBody>
          </p:sp>
        </mc:Fallback>
      </mc:AlternateContent>
    </p:spTree>
    <p:extLst>
      <p:ext uri="{BB962C8B-B14F-4D97-AF65-F5344CB8AC3E}">
        <p14:creationId xmlns:p14="http://schemas.microsoft.com/office/powerpoint/2010/main" val="2112728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19999" y="1268760"/>
            <a:ext cx="5022009"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into a </a:t>
            </a:r>
            <a:r>
              <a:rPr lang="en-GB" b="1" dirty="0">
                <a:solidFill>
                  <a:schemeClr val="accent1"/>
                </a:solidFill>
              </a:rPr>
              <a:t>train</a:t>
            </a:r>
            <a:r>
              <a:rPr lang="en-GB" dirty="0"/>
              <a:t> and </a:t>
            </a:r>
            <a:r>
              <a:rPr lang="en-GB" b="1" dirty="0">
                <a:solidFill>
                  <a:srgbClr val="E5822E"/>
                </a:solidFill>
              </a:rPr>
              <a:t>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a:t>
            </a:r>
            <a:r>
              <a:rPr lang="en-GB" b="1" dirty="0">
                <a:solidFill>
                  <a:schemeClr val="accent1"/>
                </a:solidFill>
              </a:rPr>
              <a:t>train set</a:t>
            </a:r>
            <a:endParaRPr lang="en-GB" dirty="0"/>
          </a:p>
          <a:p>
            <a:pPr marL="361950" lvl="2" indent="0">
              <a:buNone/>
              <a:tabLst>
                <a:tab pos="3138488" algn="l"/>
              </a:tabLst>
            </a:pPr>
            <a:r>
              <a:rPr lang="en-GB" dirty="0"/>
              <a:t>B) Compute the Log-likelihood of the </a:t>
            </a:r>
            <a:r>
              <a:rPr lang="en-GB" b="1" dirty="0">
                <a:solidFill>
                  <a:srgbClr val="E5822E"/>
                </a:solidFill>
              </a:rPr>
              <a:t>test set </a:t>
            </a:r>
            <a:r>
              <a:rPr lang="en-GB" dirty="0"/>
              <a:t>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b="1" dirty="0"/>
              <a:t>Scale the data</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21" name="Picture 20">
            <a:extLst>
              <a:ext uri="{FF2B5EF4-FFF2-40B4-BE49-F238E27FC236}">
                <a16:creationId xmlns:a16="http://schemas.microsoft.com/office/drawing/2014/main" id="{64FCBD0B-C757-87F0-93C3-689CDF491ADC}"/>
              </a:ext>
            </a:extLst>
          </p:cNvPr>
          <p:cNvPicPr>
            <a:picLocks noChangeAspect="1"/>
          </p:cNvPicPr>
          <p:nvPr/>
        </p:nvPicPr>
        <p:blipFill>
          <a:blip r:embed="rId2"/>
          <a:srcRect b="69051"/>
          <a:stretch>
            <a:fillRect/>
          </a:stretch>
        </p:blipFill>
        <p:spPr>
          <a:xfrm>
            <a:off x="6705179" y="2842130"/>
            <a:ext cx="5220000" cy="921488"/>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905BA622-FF36-B396-6A13-4D2C38DFD2F6}"/>
              </a:ext>
            </a:extLst>
          </p:cNvPr>
          <p:cNvSpPr txBox="1"/>
          <p:nvPr/>
        </p:nvSpPr>
        <p:spPr>
          <a:xfrm>
            <a:off x="3331029" y="4449533"/>
            <a:ext cx="2947306" cy="661307"/>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Availabilities enter the model just as any other feature</a:t>
            </a:r>
          </a:p>
        </p:txBody>
      </p:sp>
      <p:cxnSp>
        <p:nvCxnSpPr>
          <p:cNvPr id="24" name="Elbow Connector 23">
            <a:extLst>
              <a:ext uri="{FF2B5EF4-FFF2-40B4-BE49-F238E27FC236}">
                <a16:creationId xmlns:a16="http://schemas.microsoft.com/office/drawing/2014/main" id="{3FBE91FF-4257-1E69-2084-81A965497C93}"/>
              </a:ext>
            </a:extLst>
          </p:cNvPr>
          <p:cNvCxnSpPr>
            <a:cxnSpLocks/>
          </p:cNvCxnSpPr>
          <p:nvPr/>
        </p:nvCxnSpPr>
        <p:spPr>
          <a:xfrm rot="5400000" flipH="1" flipV="1">
            <a:off x="5728670" y="3610959"/>
            <a:ext cx="1161506" cy="536326"/>
          </a:xfrm>
          <a:prstGeom prst="bentConnector3">
            <a:avLst>
              <a:gd name="adj1" fmla="val 99906"/>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BC7BE2E-F0D5-E782-F74A-583C4501F09A}"/>
              </a:ext>
            </a:extLst>
          </p:cNvPr>
          <p:cNvSpPr txBox="1"/>
          <p:nvPr/>
        </p:nvSpPr>
        <p:spPr>
          <a:xfrm>
            <a:off x="3568891" y="5583494"/>
            <a:ext cx="2947306" cy="661307"/>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Rescale the data (again) using the </a:t>
            </a: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StandardScaler</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29" name="Elbow Connector 28">
            <a:extLst>
              <a:ext uri="{FF2B5EF4-FFF2-40B4-BE49-F238E27FC236}">
                <a16:creationId xmlns:a16="http://schemas.microsoft.com/office/drawing/2014/main" id="{174F3934-2AFF-B07C-9ECB-C5E57C98C370}"/>
              </a:ext>
            </a:extLst>
          </p:cNvPr>
          <p:cNvCxnSpPr>
            <a:cxnSpLocks/>
          </p:cNvCxnSpPr>
          <p:nvPr/>
        </p:nvCxnSpPr>
        <p:spPr>
          <a:xfrm rot="5400000" flipH="1" flipV="1">
            <a:off x="5988511" y="4963332"/>
            <a:ext cx="909989" cy="330336"/>
          </a:xfrm>
          <a:prstGeom prst="bentConnector3">
            <a:avLst>
              <a:gd name="adj1" fmla="val 10024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8EC37EC-6CA2-BD21-1083-DE748473A1A7}"/>
              </a:ext>
            </a:extLst>
          </p:cNvPr>
          <p:cNvPicPr>
            <a:picLocks noChangeAspect="1"/>
          </p:cNvPicPr>
          <p:nvPr/>
        </p:nvPicPr>
        <p:blipFill>
          <a:blip r:embed="rId3"/>
          <a:stretch>
            <a:fillRect/>
          </a:stretch>
        </p:blipFill>
        <p:spPr>
          <a:xfrm>
            <a:off x="6705179" y="2018614"/>
            <a:ext cx="5220000" cy="57353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1C143A8-F737-786A-1F95-687E42B80318}"/>
              </a:ext>
            </a:extLst>
          </p:cNvPr>
          <p:cNvPicPr>
            <a:picLocks noChangeAspect="1"/>
          </p:cNvPicPr>
          <p:nvPr/>
        </p:nvPicPr>
        <p:blipFill>
          <a:blip r:embed="rId4"/>
          <a:stretch>
            <a:fillRect/>
          </a:stretch>
        </p:blipFill>
        <p:spPr>
          <a:xfrm>
            <a:off x="6705179" y="3923693"/>
            <a:ext cx="5220000" cy="1499623"/>
          </a:xfrm>
          <a:prstGeom prst="rect">
            <a:avLst/>
          </a:prstGeom>
        </p:spPr>
      </p:pic>
    </p:spTree>
    <p:extLst>
      <p:ext uri="{BB962C8B-B14F-4D97-AF65-F5344CB8AC3E}">
        <p14:creationId xmlns:p14="http://schemas.microsoft.com/office/powerpoint/2010/main" val="1572030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127448" y="1124744"/>
            <a:ext cx="11064552" cy="5733256"/>
          </a:xfrm>
        </p:spPr>
        <p:txBody>
          <a:bodyPr/>
          <a:lstStyle/>
          <a:p>
            <a:pPr marL="0" indent="0" defTabSz="904875">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from ANNs</a:t>
            </a:r>
          </a:p>
          <a:p>
            <a:pPr marL="0" indent="0" defTabSz="904875">
              <a:buNone/>
              <a:tabLst>
                <a:tab pos="1257300" algn="l"/>
                <a:tab pos="2176463" algn="l"/>
              </a:tabLst>
            </a:pPr>
            <a:r>
              <a:rPr lang="en-GB" sz="1400" dirty="0">
                <a:solidFill>
                  <a:schemeClr val="bg1">
                    <a:lumMod val="50000"/>
                  </a:schemeClr>
                </a:solidFill>
                <a:latin typeface="Courier New" panose="02070309020205020404" pitchFamily="49" charset="0"/>
                <a:cs typeface="Courier New" panose="02070309020205020404" pitchFamily="49" charset="0"/>
              </a:rPr>
              <a:t>10:00 - 10:45	</a:t>
            </a:r>
            <a:r>
              <a:rPr lang="en-GB" sz="1400" dirty="0">
                <a:latin typeface="Courier New" panose="02070309020205020404" pitchFamily="49" charset="0"/>
                <a:cs typeface="Courier New" panose="02070309020205020404" pitchFamily="49" charset="0"/>
              </a:rPr>
              <a:t> Utility-based </a:t>
            </a:r>
            <a:r>
              <a:rPr lang="en-US" sz="1400" dirty="0">
                <a:latin typeface="Courier New" panose="02070309020205020404" pitchFamily="49" charset="0"/>
                <a:cs typeface="Courier New" panose="02070309020205020404" pitchFamily="49" charset="0"/>
              </a:rPr>
              <a:t>machine learning models (a.k.a. hybrid models)</a:t>
            </a:r>
            <a:endParaRPr lang="en-GB" sz="1400" dirty="0">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10:45 - 11:00</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US"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US" sz="1400" b="1" dirty="0">
                <a:solidFill>
                  <a:srgbClr val="0070C0"/>
                </a:solidFill>
                <a:latin typeface="Courier New" panose="02070309020205020404" pitchFamily="49" charset="0"/>
                <a:cs typeface="Courier New" panose="02070309020205020404" pitchFamily="49" charset="0"/>
              </a:rPr>
              <a:t>Lecture: </a:t>
            </a:r>
            <a:r>
              <a:rPr lang="en-US" sz="1400" b="1" dirty="0" err="1">
                <a:solidFill>
                  <a:srgbClr val="0070C0"/>
                </a:solidFill>
                <a:latin typeface="Courier New" panose="02070309020205020404" pitchFamily="49" charset="0"/>
                <a:cs typeface="Courier New" panose="02070309020205020404" pitchFamily="49" charset="0"/>
              </a:rPr>
              <a:t>Behavioural</a:t>
            </a:r>
            <a:r>
              <a:rPr lang="en-US" sz="1400" b="1" dirty="0">
                <a:solidFill>
                  <a:srgbClr val="0070C0"/>
                </a:solidFill>
                <a:latin typeface="Courier New" panose="02070309020205020404" pitchFamily="49" charset="0"/>
                <a:cs typeface="Courier New" panose="02070309020205020404" pitchFamily="49" charset="0"/>
              </a:rPr>
              <a:t> insights from ANNs continued</a:t>
            </a: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2217738" algn="l"/>
              </a:tabLst>
            </a:pPr>
            <a:r>
              <a:rPr lang="en-GB" sz="1400" dirty="0">
                <a:solidFill>
                  <a:schemeClr val="bg1">
                    <a:lumMod val="50000"/>
                  </a:schemeClr>
                </a:solidFill>
                <a:latin typeface="Courier New" panose="02070309020205020404" pitchFamily="49" charset="0"/>
                <a:cs typeface="Courier New" panose="02070309020205020404" pitchFamily="49" charset="0"/>
              </a:rPr>
              <a:t>11:00 - 11:30	</a:t>
            </a:r>
            <a:r>
              <a:rPr lang="en-US" sz="1400" dirty="0">
                <a:latin typeface="Courier New" panose="02070309020205020404" pitchFamily="49" charset="0"/>
                <a:cs typeface="Courier New" panose="02070309020205020404" pitchFamily="49" charset="0"/>
              </a:rPr>
              <a:t>Empirical example L-MNL model </a:t>
            </a: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Lab session 2: </a:t>
            </a:r>
            <a:r>
              <a:rPr lang="en-US" sz="1400" b="1" dirty="0">
                <a:solidFill>
                  <a:srgbClr val="0070C0"/>
                </a:solidFill>
                <a:latin typeface="Courier New" panose="02070309020205020404" pitchFamily="49" charset="0"/>
                <a:cs typeface="Courier New" panose="02070309020205020404" pitchFamily="49" charset="0"/>
              </a:rPr>
              <a:t>Artificial Neural Networks for Discrete Choice Analysis - </a:t>
            </a:r>
            <a:r>
              <a:rPr lang="en-GB" sz="1400" b="1" dirty="0">
                <a:solidFill>
                  <a:srgbClr val="0070C0"/>
                </a:solidFill>
                <a:latin typeface="Courier New" panose="02070309020205020404" pitchFamily="49" charset="0"/>
                <a:cs typeface="Courier New" panose="02070309020205020404" pitchFamily="49" charset="0"/>
              </a:rPr>
              <a:t>Behavioural insights</a:t>
            </a:r>
          </a:p>
          <a:p>
            <a:pPr marL="0" indent="0">
              <a:buNone/>
              <a:tabLst>
                <a:tab pos="1257300" algn="l"/>
                <a:tab pos="2176463" algn="l"/>
              </a:tabLst>
            </a:pPr>
            <a:r>
              <a:rPr lang="en-GB" sz="1400" dirty="0">
                <a:solidFill>
                  <a:schemeClr val="bg1">
                    <a:lumMod val="50000"/>
                  </a:schemeClr>
                </a:solidFill>
                <a:latin typeface="Courier New" panose="02070309020205020404" pitchFamily="49" charset="0"/>
                <a:cs typeface="Courier New" panose="02070309020205020404" pitchFamily="49" charset="0"/>
              </a:rPr>
              <a:t>11:30 - 12:30	</a:t>
            </a:r>
            <a:r>
              <a:rPr lang="en-GB" sz="1400" dirty="0">
                <a:latin typeface="Courier New" panose="02070309020205020404" pitchFamily="49" charset="0"/>
                <a:cs typeface="Courier New" panose="02070309020205020404" pitchFamily="49" charset="0"/>
              </a:rPr>
              <a:t>The L-MNL model</a:t>
            </a:r>
          </a:p>
          <a:p>
            <a:pPr marL="0" indent="0">
              <a:buNone/>
              <a:tabLst>
                <a:tab pos="1257300" algn="l"/>
                <a:tab pos="322897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a:buNone/>
              <a:tabLst>
                <a:tab pos="1257300" algn="l"/>
                <a:tab pos="3228975" algn="l"/>
              </a:tabLst>
            </a:pPr>
            <a:r>
              <a:rPr lang="en-GB" sz="1400" b="1" dirty="0">
                <a:solidFill>
                  <a:srgbClr val="0070C0"/>
                </a:solidFill>
                <a:latin typeface="Courier New" panose="02070309020205020404" pitchFamily="49" charset="0"/>
                <a:cs typeface="Courier New" panose="02070309020205020404" pitchFamily="49" charset="0"/>
              </a:rPr>
              <a:t>Lunch:</a:t>
            </a:r>
            <a:r>
              <a:rPr lang="en-GB" sz="1400" b="1" dirty="0">
                <a:solidFill>
                  <a:srgbClr val="990033"/>
                </a:solidFill>
                <a:latin typeface="Courier New" panose="02070309020205020404" pitchFamily="49" charset="0"/>
                <a:cs typeface="Courier New" panose="02070309020205020404" pitchFamily="49" charset="0"/>
              </a:rPr>
              <a:t>	</a:t>
            </a:r>
          </a:p>
          <a:p>
            <a:pPr marL="0" indent="0">
              <a:buNone/>
              <a:tabLst>
                <a:tab pos="1257300" algn="l"/>
                <a:tab pos="3228975" algn="l"/>
              </a:tabLst>
            </a:pPr>
            <a:r>
              <a:rPr lang="en-GB" sz="1400" dirty="0">
                <a:solidFill>
                  <a:schemeClr val="bg1">
                    <a:lumMod val="50000"/>
                  </a:schemeClr>
                </a:solidFill>
                <a:latin typeface="Courier New" panose="02070309020205020404" pitchFamily="49" charset="0"/>
                <a:cs typeface="Courier New" panose="02070309020205020404" pitchFamily="49" charset="0"/>
              </a:rPr>
              <a:t>12:30 - 13:30 </a:t>
            </a:r>
          </a:p>
          <a:p>
            <a:pPr marL="0" indent="0">
              <a:buNone/>
              <a:tabLst>
                <a:tab pos="1257300" algn="l"/>
                <a:tab pos="322897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US" sz="1400" b="1" dirty="0">
                <a:solidFill>
                  <a:srgbClr val="0070C0"/>
                </a:solidFill>
                <a:latin typeface="Courier New" panose="02070309020205020404" pitchFamily="49" charset="0"/>
                <a:cs typeface="Courier New" panose="02070309020205020404" pitchFamily="49" charset="0"/>
              </a:rPr>
              <a:t>Lecture: Integrating images in discrete choice analysis</a:t>
            </a:r>
            <a:endParaRPr lang="en-GB" sz="1400" b="1" dirty="0">
              <a:solidFill>
                <a:srgbClr val="0070C0"/>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13:30 - 14:30	</a:t>
            </a:r>
            <a:r>
              <a:rPr lang="en-GB" sz="1400" dirty="0">
                <a:latin typeface="Courier New" panose="02070309020205020404" pitchFamily="49" charset="0"/>
                <a:cs typeface="Courier New" panose="02070309020205020404" pitchFamily="49" charset="0"/>
              </a:rPr>
              <a:t>Three computer vision approaches</a:t>
            </a:r>
          </a:p>
          <a:p>
            <a:pPr marL="0" indent="0" defTabSz="904875">
              <a:buNone/>
              <a:tabLst>
                <a:tab pos="449263" algn="l"/>
                <a:tab pos="2155825" algn="l"/>
              </a:tabLst>
            </a:pPr>
            <a:endParaRPr lang="en-GB" sz="1400" b="1" dirty="0">
              <a:solidFill>
                <a:srgbClr val="0070C0"/>
              </a:solidFill>
              <a:latin typeface="Courier New" panose="02070309020205020404" pitchFamily="49" charset="0"/>
              <a:cs typeface="Courier New" panose="02070309020205020404" pitchFamily="49" charset="0"/>
            </a:endParaRPr>
          </a:p>
          <a:p>
            <a:pPr marL="0" indent="0" defTabSz="904875">
              <a:buNone/>
              <a:tabLst>
                <a:tab pos="449263" algn="l"/>
                <a:tab pos="2155825" algn="l"/>
              </a:tabLst>
            </a:pPr>
            <a:r>
              <a:rPr lang="en-GB" sz="1400" b="1" dirty="0">
                <a:solidFill>
                  <a:srgbClr val="0070C0"/>
                </a:solidFill>
                <a:latin typeface="Courier New" panose="02070309020205020404" pitchFamily="49" charset="0"/>
                <a:cs typeface="Courier New" panose="02070309020205020404" pitchFamily="49" charset="0"/>
              </a:rPr>
              <a:t>Closure</a:t>
            </a:r>
          </a:p>
          <a:p>
            <a:pPr marL="0" indent="0" defTabSz="904875">
              <a:buNone/>
              <a:tabLst>
                <a:tab pos="449263" algn="l"/>
                <a:tab pos="2155825" algn="l"/>
              </a:tabLst>
            </a:pPr>
            <a:r>
              <a:rPr lang="en-GB" sz="1400" dirty="0">
                <a:solidFill>
                  <a:schemeClr val="bg1">
                    <a:lumMod val="50000"/>
                  </a:schemeClr>
                </a:solidFill>
                <a:latin typeface="Courier New" panose="02070309020205020404" pitchFamily="49" charset="0"/>
                <a:cs typeface="Courier New" panose="02070309020205020404" pitchFamily="49" charset="0"/>
              </a:rPr>
              <a:t>14:30 - 15:00	</a:t>
            </a:r>
            <a:r>
              <a:rPr lang="en-GB" sz="1400" dirty="0">
                <a:latin typeface="Courier New" panose="02070309020205020404" pitchFamily="49" charset="0"/>
                <a:cs typeface="Courier New" panose="02070309020205020404" pitchFamily="49" charset="0"/>
              </a:rPr>
              <a:t>Reflection and closure</a:t>
            </a:r>
          </a:p>
          <a:p>
            <a:pPr marL="0" indent="0" defTabSz="904875">
              <a:buNone/>
              <a:tabLst>
                <a:tab pos="449263" algn="l"/>
                <a:tab pos="2155825" algn="l"/>
              </a:tabLst>
            </a:pPr>
            <a:endParaRPr lang="en-GB" sz="1400" dirty="0">
              <a:solidFill>
                <a:schemeClr val="bg1">
                  <a:lumMod val="50000"/>
                </a:schemeClr>
              </a:solidFill>
              <a:latin typeface="Courier New" panose="02070309020205020404" pitchFamily="49" charset="0"/>
              <a:cs typeface="Courier New" panose="02070309020205020404" pitchFamily="49" charset="0"/>
            </a:endParaRPr>
          </a:p>
          <a:p>
            <a:pPr marL="0" indent="0">
              <a:buNone/>
              <a:tabLst>
                <a:tab pos="1257300" algn="l"/>
                <a:tab pos="2155825" algn="l"/>
              </a:tabLst>
            </a:pPr>
            <a:endParaRPr lang="en-GB" sz="14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1127449" y="457200"/>
            <a:ext cx="8973816" cy="451520"/>
          </a:xfrm>
        </p:spPr>
        <p:txBody>
          <a:bodyPr/>
          <a:lstStyle/>
          <a:p>
            <a:r>
              <a:rPr lang="en-GB" sz="2600" dirty="0"/>
              <a:t>Programme (day 2)</a:t>
            </a:r>
          </a:p>
        </p:txBody>
      </p:sp>
      <p:sp>
        <p:nvSpPr>
          <p:cNvPr id="9"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8" name="Picture 7"/>
          <p:cNvPicPr>
            <a:picLocks noChangeAspect="1"/>
          </p:cNvPicPr>
          <p:nvPr/>
        </p:nvPicPr>
        <p:blipFill rotWithShape="1">
          <a:blip r:embed="rId2"/>
          <a:srcRect l="40239" t="27950" r="38466" b="37400"/>
          <a:stretch/>
        </p:blipFill>
        <p:spPr>
          <a:xfrm>
            <a:off x="3367201" y="1767967"/>
            <a:ext cx="288032" cy="264030"/>
          </a:xfrm>
          <a:prstGeom prst="rect">
            <a:avLst/>
          </a:prstGeom>
        </p:spPr>
      </p:pic>
    </p:spTree>
    <p:extLst>
      <p:ext uri="{BB962C8B-B14F-4D97-AF65-F5344CB8AC3E}">
        <p14:creationId xmlns:p14="http://schemas.microsoft.com/office/powerpoint/2010/main" val="3812751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into a </a:t>
            </a:r>
            <a:r>
              <a:rPr lang="en-GB" b="1" dirty="0">
                <a:solidFill>
                  <a:srgbClr val="0070C0"/>
                </a:solidFill>
              </a:rPr>
              <a:t>train</a:t>
            </a:r>
            <a:r>
              <a:rPr lang="en-GB" dirty="0"/>
              <a:t> and </a:t>
            </a:r>
            <a:r>
              <a:rPr lang="en-GB" b="1" dirty="0">
                <a:solidFill>
                  <a:srgbClr val="E5822E"/>
                </a:solidFill>
              </a:rPr>
              <a:t>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a:t>
            </a:r>
            <a:r>
              <a:rPr lang="en-GB" b="1" dirty="0">
                <a:solidFill>
                  <a:srgbClr val="0070C0"/>
                </a:solidFill>
              </a:rPr>
              <a:t>train set</a:t>
            </a:r>
          </a:p>
          <a:p>
            <a:pPr marL="361950" lvl="2" indent="0">
              <a:buNone/>
              <a:tabLst>
                <a:tab pos="3138488" algn="l"/>
              </a:tabLst>
            </a:pPr>
            <a:r>
              <a:rPr lang="en-GB" dirty="0"/>
              <a:t>B) Compute the Log-likelihood of the </a:t>
            </a:r>
            <a:r>
              <a:rPr lang="en-GB" b="1" dirty="0">
                <a:solidFill>
                  <a:srgbClr val="E5822E"/>
                </a:solidFill>
              </a:rPr>
              <a:t>test set </a:t>
            </a:r>
            <a:r>
              <a:rPr lang="en-GB" dirty="0"/>
              <a:t>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b="1" dirty="0"/>
              <a:t>Dummy code the choices </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2" name="Picture 1">
            <a:extLst>
              <a:ext uri="{FF2B5EF4-FFF2-40B4-BE49-F238E27FC236}">
                <a16:creationId xmlns:a16="http://schemas.microsoft.com/office/drawing/2014/main" id="{D865E2F2-6282-030B-C25E-45E99CF3C471}"/>
              </a:ext>
            </a:extLst>
          </p:cNvPr>
          <p:cNvPicPr>
            <a:picLocks noChangeAspect="1"/>
          </p:cNvPicPr>
          <p:nvPr/>
        </p:nvPicPr>
        <p:blipFill rotWithShape="1">
          <a:blip r:embed="rId2"/>
          <a:srcRect r="11646" b="16263"/>
          <a:stretch/>
        </p:blipFill>
        <p:spPr>
          <a:xfrm>
            <a:off x="6326372" y="3742296"/>
            <a:ext cx="5510208" cy="1282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1819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11D04-A6CA-636F-43CE-5853B8DB674A}"/>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3E2F642-B245-A4F7-83BF-2E45788ACAAE}"/>
              </a:ext>
            </a:extLst>
          </p:cNvPr>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dirty="0"/>
          </a:p>
          <a:p>
            <a:pPr marL="342900" lvl="1" indent="-342900">
              <a:buFont typeface="+mj-lt"/>
              <a:buAutoNum type="arabicPeriod"/>
              <a:tabLst>
                <a:tab pos="3138488" algn="l"/>
              </a:tabLst>
            </a:pPr>
            <a:r>
              <a:rPr lang="en-GB" dirty="0"/>
              <a:t>Split data into a </a:t>
            </a:r>
            <a:r>
              <a:rPr lang="en-GB" b="1" dirty="0">
                <a:solidFill>
                  <a:srgbClr val="0070C0"/>
                </a:solidFill>
              </a:rPr>
              <a:t>train</a:t>
            </a:r>
            <a:r>
              <a:rPr lang="en-GB" dirty="0"/>
              <a:t> and </a:t>
            </a:r>
            <a:r>
              <a:rPr lang="en-GB" b="1" dirty="0">
                <a:solidFill>
                  <a:srgbClr val="E5822E"/>
                </a:solidFill>
              </a:rPr>
              <a:t>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a:t>
            </a:r>
            <a:r>
              <a:rPr lang="en-GB" b="1" dirty="0">
                <a:solidFill>
                  <a:srgbClr val="0070C0"/>
                </a:solidFill>
              </a:rPr>
              <a:t>train set</a:t>
            </a:r>
          </a:p>
          <a:p>
            <a:pPr marL="361950" lvl="2" indent="0">
              <a:buNone/>
              <a:tabLst>
                <a:tab pos="3138488" algn="l"/>
              </a:tabLst>
            </a:pPr>
            <a:r>
              <a:rPr lang="en-GB" dirty="0"/>
              <a:t>B) Compute the Log-likelihood of the </a:t>
            </a:r>
            <a:r>
              <a:rPr lang="en-GB" b="1" dirty="0">
                <a:solidFill>
                  <a:srgbClr val="E5822E"/>
                </a:solidFill>
              </a:rPr>
              <a:t>test set </a:t>
            </a:r>
            <a:r>
              <a:rPr lang="en-GB" dirty="0"/>
              <a:t>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Dummy code the choices </a:t>
            </a:r>
          </a:p>
          <a:p>
            <a:pPr marL="247650" lvl="1" indent="-342900">
              <a:buFont typeface="+mj-lt"/>
              <a:buAutoNum type="arabicPeriod"/>
              <a:tabLst>
                <a:tab pos="3138488" algn="l"/>
              </a:tabLst>
            </a:pPr>
            <a:endParaRPr lang="en-GB" b="1" dirty="0"/>
          </a:p>
          <a:p>
            <a:pPr marL="344488" lvl="1" indent="-344488">
              <a:buFont typeface="+mj-lt"/>
              <a:buAutoNum type="arabicPeriod"/>
              <a:tabLst>
                <a:tab pos="3138488" algn="l"/>
              </a:tabLst>
            </a:pPr>
            <a:r>
              <a:rPr lang="en-GB" b="1" dirty="0"/>
              <a:t>Convert </a:t>
            </a:r>
            <a:r>
              <a:rPr lang="en-GB" b="1" dirty="0" err="1"/>
              <a:t>numpy</a:t>
            </a:r>
            <a:r>
              <a:rPr lang="en-GB" b="1" dirty="0"/>
              <a:t> to torch tensors and create </a:t>
            </a:r>
            <a:r>
              <a:rPr lang="en-GB" b="1" dirty="0" err="1"/>
              <a:t>TensorDatasets</a:t>
            </a:r>
            <a:endParaRPr lang="en-GB" b="1" dirty="0"/>
          </a:p>
          <a:p>
            <a:pPr marL="247650" lvl="1" indent="-342900">
              <a:buFont typeface="+mj-lt"/>
              <a:buAutoNum type="arabicPeriod"/>
              <a:tabLst>
                <a:tab pos="3138488" algn="l"/>
              </a:tabLst>
            </a:pPr>
            <a:endParaRPr lang="en-GB" dirty="0">
              <a:solidFill>
                <a:prstClr val="black"/>
              </a:solidFill>
            </a:endParaRP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a:extLst>
              <a:ext uri="{FF2B5EF4-FFF2-40B4-BE49-F238E27FC236}">
                <a16:creationId xmlns:a16="http://schemas.microsoft.com/office/drawing/2014/main" id="{979BCC0B-F66C-22FD-F0BC-0E1509999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a:extLst>
              <a:ext uri="{FF2B5EF4-FFF2-40B4-BE49-F238E27FC236}">
                <a16:creationId xmlns:a16="http://schemas.microsoft.com/office/drawing/2014/main" id="{91D40AA8-66C4-4BEC-A413-8D53D91210E0}"/>
              </a:ext>
            </a:extLst>
          </p:cNvPr>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8" name="Picture 7">
            <a:extLst>
              <a:ext uri="{FF2B5EF4-FFF2-40B4-BE49-F238E27FC236}">
                <a16:creationId xmlns:a16="http://schemas.microsoft.com/office/drawing/2014/main" id="{B5A3DA49-FE7E-6A82-9EFA-8E09F0196E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5563" y="4077747"/>
            <a:ext cx="5400386" cy="2163159"/>
          </a:xfrm>
          <a:prstGeom prst="rect">
            <a:avLst/>
          </a:prstGeom>
        </p:spPr>
      </p:pic>
    </p:spTree>
    <p:extLst>
      <p:ext uri="{BB962C8B-B14F-4D97-AF65-F5344CB8AC3E}">
        <p14:creationId xmlns:p14="http://schemas.microsoft.com/office/powerpoint/2010/main" val="2212992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13D10-4436-486D-CE79-F658DF6CD57C}"/>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5CCC542-E690-507B-E8ED-78A18A3A4EE3}"/>
              </a:ext>
            </a:extLst>
          </p:cNvPr>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dirty="0"/>
          </a:p>
          <a:p>
            <a:pPr marL="342900" lvl="1" indent="-342900">
              <a:buFont typeface="+mj-lt"/>
              <a:buAutoNum type="arabicPeriod"/>
              <a:tabLst>
                <a:tab pos="3138488" algn="l"/>
              </a:tabLst>
            </a:pPr>
            <a:r>
              <a:rPr lang="en-GB" dirty="0"/>
              <a:t>Split data into a </a:t>
            </a:r>
            <a:r>
              <a:rPr lang="en-GB" b="1" dirty="0">
                <a:solidFill>
                  <a:srgbClr val="0070C0"/>
                </a:solidFill>
              </a:rPr>
              <a:t>train</a:t>
            </a:r>
            <a:r>
              <a:rPr lang="en-GB" dirty="0"/>
              <a:t> and </a:t>
            </a:r>
            <a:r>
              <a:rPr lang="en-GB" b="1" dirty="0">
                <a:solidFill>
                  <a:srgbClr val="E5822E"/>
                </a:solidFill>
              </a:rPr>
              <a:t>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a:t>
            </a:r>
            <a:r>
              <a:rPr lang="en-GB" b="1" dirty="0">
                <a:solidFill>
                  <a:srgbClr val="0070C0"/>
                </a:solidFill>
              </a:rPr>
              <a:t>train set</a:t>
            </a:r>
          </a:p>
          <a:p>
            <a:pPr marL="361950" lvl="2" indent="0">
              <a:buNone/>
              <a:tabLst>
                <a:tab pos="3138488" algn="l"/>
              </a:tabLst>
            </a:pPr>
            <a:r>
              <a:rPr lang="en-GB" dirty="0"/>
              <a:t>B) Compute the Log-likelihood of the </a:t>
            </a:r>
            <a:r>
              <a:rPr lang="en-GB" b="1" dirty="0">
                <a:solidFill>
                  <a:srgbClr val="E5822E"/>
                </a:solidFill>
              </a:rPr>
              <a:t>test set </a:t>
            </a:r>
            <a:r>
              <a:rPr lang="en-GB" dirty="0"/>
              <a:t>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Dummy code the choices </a:t>
            </a:r>
          </a:p>
          <a:p>
            <a:pPr marL="247650" lvl="1" indent="-342900">
              <a:buFont typeface="+mj-lt"/>
              <a:buAutoNum type="arabicPeriod"/>
              <a:tabLst>
                <a:tab pos="3138488" algn="l"/>
              </a:tabLst>
            </a:pPr>
            <a:endParaRPr lang="en-GB" b="1" dirty="0"/>
          </a:p>
          <a:p>
            <a:pPr marL="344488" lvl="1" indent="-344488">
              <a:buFont typeface="+mj-lt"/>
              <a:buAutoNum type="arabicPeriod"/>
              <a:tabLst>
                <a:tab pos="3138488" algn="l"/>
              </a:tabLst>
            </a:pPr>
            <a:r>
              <a:rPr lang="en-GB" dirty="0"/>
              <a:t>Convert </a:t>
            </a:r>
            <a:r>
              <a:rPr lang="en-GB" dirty="0" err="1"/>
              <a:t>numpy</a:t>
            </a:r>
            <a:r>
              <a:rPr lang="en-GB" dirty="0"/>
              <a:t> to torch tensors and create </a:t>
            </a:r>
            <a:r>
              <a:rPr lang="en-GB" dirty="0" err="1"/>
              <a:t>TensorDatasets</a:t>
            </a:r>
            <a:endParaRPr lang="en-GB" dirty="0"/>
          </a:p>
          <a:p>
            <a:pPr marL="344488" lvl="1" indent="-344488">
              <a:buFont typeface="+mj-lt"/>
              <a:buAutoNum type="arabicPeriod"/>
              <a:tabLst>
                <a:tab pos="3138488" algn="l"/>
              </a:tabLst>
            </a:pPr>
            <a:endParaRPr lang="en-GB" dirty="0"/>
          </a:p>
          <a:p>
            <a:pPr marL="344488" lvl="1" indent="-344488">
              <a:buFont typeface="+mj-lt"/>
              <a:buAutoNum type="arabicPeriod"/>
              <a:tabLst>
                <a:tab pos="3138488" algn="l"/>
              </a:tabLst>
            </a:pPr>
            <a:r>
              <a:rPr lang="en-GB" b="1" dirty="0">
                <a:solidFill>
                  <a:prstClr val="black"/>
                </a:solidFill>
              </a:rPr>
              <a:t>Put the data train and test data into a </a:t>
            </a:r>
            <a:r>
              <a:rPr lang="en-GB" b="1" dirty="0" err="1">
                <a:solidFill>
                  <a:prstClr val="black"/>
                </a:solidFill>
              </a:rPr>
              <a:t>DataLoader</a:t>
            </a:r>
            <a:r>
              <a:rPr lang="en-GB" b="1" dirty="0">
                <a:solidFill>
                  <a:prstClr val="black"/>
                </a:solidFill>
              </a:rPr>
              <a:t> object</a:t>
            </a:r>
          </a:p>
          <a:p>
            <a:pPr marL="344488" lvl="1" indent="-344488">
              <a:buFont typeface="+mj-lt"/>
              <a:buAutoNum type="arabicPeriod"/>
              <a:tabLst>
                <a:tab pos="3138488" algn="l"/>
              </a:tabLst>
            </a:pPr>
            <a:endParaRPr lang="en-GB" dirty="0"/>
          </a:p>
          <a:p>
            <a:pPr marL="344488" lvl="1" indent="-344488">
              <a:buFont typeface="+mj-lt"/>
              <a:buAutoNum type="arabicPeriod"/>
              <a:tabLst>
                <a:tab pos="3138488" algn="l"/>
              </a:tabLst>
            </a:pPr>
            <a:endParaRPr lang="en-GB" dirty="0"/>
          </a:p>
          <a:p>
            <a:pPr marL="344488" lvl="1" indent="-344488">
              <a:buFont typeface="+mj-lt"/>
              <a:buAutoNum type="arabicPeriod"/>
              <a:tabLst>
                <a:tab pos="3138488" algn="l"/>
              </a:tabLst>
            </a:pPr>
            <a:endParaRPr lang="en-GB" dirty="0"/>
          </a:p>
          <a:p>
            <a:pPr marL="344488" lvl="1" indent="-344488">
              <a:buFont typeface="+mj-lt"/>
              <a:buAutoNum type="arabicPeriod"/>
              <a:tabLst>
                <a:tab pos="3138488" algn="l"/>
              </a:tabLst>
            </a:pPr>
            <a:endParaRPr lang="en-GB" b="1" dirty="0"/>
          </a:p>
          <a:p>
            <a:pPr marL="344488" lvl="1" indent="-344488">
              <a:buFont typeface="+mj-lt"/>
              <a:buAutoNum type="arabicPeriod"/>
              <a:tabLst>
                <a:tab pos="3138488" algn="l"/>
              </a:tabLst>
            </a:pPr>
            <a:endParaRPr lang="en-GB" b="1" dirty="0"/>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a:extLst>
              <a:ext uri="{FF2B5EF4-FFF2-40B4-BE49-F238E27FC236}">
                <a16:creationId xmlns:a16="http://schemas.microsoft.com/office/drawing/2014/main" id="{C9AEAD37-2BC3-AA9B-689E-7885BD8762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a:extLst>
              <a:ext uri="{FF2B5EF4-FFF2-40B4-BE49-F238E27FC236}">
                <a16:creationId xmlns:a16="http://schemas.microsoft.com/office/drawing/2014/main" id="{B7D3A975-4B2C-C369-AB6F-C957A96CEFE3}"/>
              </a:ext>
            </a:extLst>
          </p:cNvPr>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2" name="Picture 1">
            <a:extLst>
              <a:ext uri="{FF2B5EF4-FFF2-40B4-BE49-F238E27FC236}">
                <a16:creationId xmlns:a16="http://schemas.microsoft.com/office/drawing/2014/main" id="{2A212065-F652-A87C-C19D-AE62D629D1B3}"/>
              </a:ext>
            </a:extLst>
          </p:cNvPr>
          <p:cNvPicPr>
            <a:picLocks noChangeAspect="1"/>
          </p:cNvPicPr>
          <p:nvPr/>
        </p:nvPicPr>
        <p:blipFill>
          <a:blip r:embed="rId2"/>
          <a:stretch>
            <a:fillRect/>
          </a:stretch>
        </p:blipFill>
        <p:spPr>
          <a:xfrm>
            <a:off x="6196584" y="5582535"/>
            <a:ext cx="5515200" cy="1000827"/>
          </a:xfrm>
          <a:prstGeom prst="rect">
            <a:avLst/>
          </a:prstGeom>
        </p:spPr>
      </p:pic>
    </p:spTree>
    <p:extLst>
      <p:ext uri="{BB962C8B-B14F-4D97-AF65-F5344CB8AC3E}">
        <p14:creationId xmlns:p14="http://schemas.microsoft.com/office/powerpoint/2010/main" val="2608271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430EE-136A-9F03-2C1D-DF1A5435D9C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40708E4-36C2-2518-0DF0-62700C4FCD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61209" y="1582348"/>
            <a:ext cx="7095422" cy="3084167"/>
          </a:xfrm>
          <a:prstGeom prst="rect">
            <a:avLst/>
          </a:prstGeom>
        </p:spPr>
      </p:pic>
      <p:sp>
        <p:nvSpPr>
          <p:cNvPr id="5" name="AutoShape 2" descr="Image result for zip file icon">
            <a:extLst>
              <a:ext uri="{FF2B5EF4-FFF2-40B4-BE49-F238E27FC236}">
                <a16:creationId xmlns:a16="http://schemas.microsoft.com/office/drawing/2014/main" id="{E49B8337-6513-7F1F-872F-2C73BC09FFC5}"/>
              </a:ext>
            </a:extLst>
          </p:cNvPr>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a:extLst>
              <a:ext uri="{FF2B5EF4-FFF2-40B4-BE49-F238E27FC236}">
                <a16:creationId xmlns:a16="http://schemas.microsoft.com/office/drawing/2014/main" id="{43DF542B-5993-2B03-FFAD-71102131C3C4}"/>
              </a:ext>
            </a:extLst>
          </p:cNvPr>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008A5395-F619-6560-FA71-3B1F6F0C49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AFD28944-632F-1E12-9ED1-6444510BD739}"/>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3067206B-5A8E-6CB7-6148-CDE69CF24F67}"/>
              </a:ext>
            </a:extLst>
          </p:cNvPr>
          <p:cNvSpPr txBox="1"/>
          <p:nvPr/>
        </p:nvSpPr>
        <p:spPr>
          <a:xfrm>
            <a:off x="719999" y="1316157"/>
            <a:ext cx="3941209" cy="5533903"/>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7"/>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Create the MLP!</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 new </a:t>
            </a:r>
            <a:r>
              <a:rPr kumimoji="0" lang="en-GB" sz="1800" b="1" i="0" u="none" strike="noStrike" kern="1200" cap="none" spc="0" normalizeH="0" baseline="0" noProof="0" dirty="0">
                <a:ln>
                  <a:noFill/>
                </a:ln>
                <a:solidFill>
                  <a:prstClr val="black"/>
                </a:solidFill>
                <a:effectLst/>
                <a:uLnTx/>
                <a:uFillTx/>
                <a:latin typeface="Calibri"/>
                <a:ea typeface="+mn-ea"/>
                <a:cs typeface="+mn-cs"/>
              </a:rPr>
              <a:t>model class</a:t>
            </a:r>
            <a:r>
              <a:rPr kumimoji="0" lang="en-GB" sz="1800" b="0" i="0" u="none" strike="noStrike" kern="1200" cap="none" spc="0" normalizeH="0" baseline="0" noProof="0" dirty="0">
                <a:ln>
                  <a:noFill/>
                </a:ln>
                <a:solidFill>
                  <a:prstClr val="black"/>
                </a:solidFill>
                <a:effectLst/>
                <a:uLnTx/>
                <a:uFillTx/>
                <a:latin typeface="Calibri"/>
                <a:ea typeface="+mn-ea"/>
                <a:cs typeface="+mn-cs"/>
              </a:rPr>
              <a:t> is created called MLP</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model comprises</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3 fully connected layers</a:t>
            </a:r>
          </a:p>
          <a:p>
            <a:pPr marL="1162050" marR="0" lvl="3"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number of nodes in each layer is defined by the user</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the </a:t>
            </a:r>
            <a:r>
              <a:rPr kumimoji="0" lang="en-GB" sz="1800" b="1" i="0" u="none" strike="noStrike" kern="1200" cap="none" spc="0" normalizeH="0" baseline="0" noProof="0" dirty="0">
                <a:ln>
                  <a:noFill/>
                </a:ln>
                <a:solidFill>
                  <a:prstClr val="black"/>
                </a:solidFill>
                <a:effectLst/>
                <a:uLnTx/>
                <a:uFillTx/>
                <a:latin typeface="Calibri"/>
                <a:ea typeface="+mn-ea"/>
                <a:cs typeface="+mn-cs"/>
              </a:rPr>
              <a:t>forward function</a:t>
            </a:r>
            <a:r>
              <a:rPr kumimoji="0" lang="en-GB" sz="1800" b="0" i="0" u="none" strike="noStrike" kern="1200" cap="none" spc="0" normalizeH="0" baseline="0" noProof="0" dirty="0">
                <a:ln>
                  <a:noFill/>
                </a:ln>
                <a:solidFill>
                  <a:prstClr val="black"/>
                </a:solidFill>
                <a:effectLst/>
                <a:uLnTx/>
                <a:uFillTx/>
                <a:latin typeface="Calibri"/>
                <a:ea typeface="+mn-ea"/>
                <a:cs typeface="+mn-cs"/>
              </a:rPr>
              <a:t>, the model is applied, using the initialised building blocks</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tanh </a:t>
            </a:r>
            <a:r>
              <a:rPr kumimoji="0" lang="en-GB" sz="1800" b="1" i="0" u="none" strike="noStrike" kern="1200" cap="none" spc="0" normalizeH="0" baseline="0" noProof="0" dirty="0">
                <a:ln>
                  <a:noFill/>
                </a:ln>
                <a:solidFill>
                  <a:prstClr val="black"/>
                </a:solidFill>
                <a:effectLst/>
                <a:uLnTx/>
                <a:uFillTx/>
                <a:latin typeface="Calibri"/>
                <a:ea typeface="+mn-ea"/>
                <a:cs typeface="+mn-cs"/>
              </a:rPr>
              <a:t>activation functions</a:t>
            </a:r>
            <a:r>
              <a:rPr kumimoji="0" lang="en-GB" sz="1800" b="0" i="0" u="none" strike="noStrike" kern="1200" cap="none" spc="0" normalizeH="0" baseline="0" noProof="0" dirty="0">
                <a:ln>
                  <a:noFill/>
                </a:ln>
                <a:solidFill>
                  <a:prstClr val="black"/>
                </a:solidFill>
                <a:effectLst/>
                <a:uLnTx/>
                <a:uFillTx/>
                <a:latin typeface="Calibri"/>
                <a:ea typeface="+mn-ea"/>
                <a:cs typeface="+mn-cs"/>
              </a:rPr>
              <a:t> are applied to the first 2 layers</a:t>
            </a: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04850" marR="0" lvl="2" indent="-34290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forward function returns the “utility” for each alternative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EE1CFE99-7E37-00EF-F76C-BC02DD71C14A}"/>
              </a:ext>
            </a:extLst>
          </p:cNvPr>
          <p:cNvSpPr>
            <a:spLocks noGrp="1"/>
          </p:cNvSpPr>
          <p:nvPr>
            <p:ph type="title"/>
          </p:nvPr>
        </p:nvSpPr>
        <p:spPr>
          <a:xfrm>
            <a:off x="715992" y="136525"/>
            <a:ext cx="10791646" cy="898645"/>
          </a:xfrm>
        </p:spPr>
        <p:txBody>
          <a:bodyPr>
            <a:normAutofit/>
          </a:bodyPr>
          <a:lstStyle/>
          <a:p>
            <a:r>
              <a:rPr lang="en-GB" dirty="0"/>
              <a:t>Empirical example MLP: Case A</a:t>
            </a:r>
            <a:endParaRPr lang="en-US" sz="4000" dirty="0">
              <a:cs typeface="Times New Roman" panose="02020603050405020304" pitchFamily="18" charset="0"/>
              <a:sym typeface="Wingdings" panose="05000000000000000000" pitchFamily="2" charset="2"/>
            </a:endParaRPr>
          </a:p>
        </p:txBody>
      </p:sp>
      <p:sp>
        <p:nvSpPr>
          <p:cNvPr id="2" name="Rounded Rectangle 1">
            <a:extLst>
              <a:ext uri="{FF2B5EF4-FFF2-40B4-BE49-F238E27FC236}">
                <a16:creationId xmlns:a16="http://schemas.microsoft.com/office/drawing/2014/main" id="{AA22222A-C37E-943D-6BAE-089FDF975724}"/>
              </a:ext>
            </a:extLst>
          </p:cNvPr>
          <p:cNvSpPr/>
          <p:nvPr/>
        </p:nvSpPr>
        <p:spPr>
          <a:xfrm>
            <a:off x="5169508" y="2132617"/>
            <a:ext cx="5843016" cy="1090267"/>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a:extLst>
              <a:ext uri="{FF2B5EF4-FFF2-40B4-BE49-F238E27FC236}">
                <a16:creationId xmlns:a16="http://schemas.microsoft.com/office/drawing/2014/main" id="{E73954D3-45B0-4ED7-5E33-017BC4F3FFB4}"/>
              </a:ext>
            </a:extLst>
          </p:cNvPr>
          <p:cNvSpPr/>
          <p:nvPr/>
        </p:nvSpPr>
        <p:spPr>
          <a:xfrm>
            <a:off x="5169508" y="3346518"/>
            <a:ext cx="2610387" cy="880708"/>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68789D63-3B5F-0004-FE34-0D547FAD4DC6}"/>
              </a:ext>
            </a:extLst>
          </p:cNvPr>
          <p:cNvSpPr/>
          <p:nvPr/>
        </p:nvSpPr>
        <p:spPr>
          <a:xfrm>
            <a:off x="4844948" y="1619089"/>
            <a:ext cx="4491076" cy="434564"/>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EB2A468-E58C-36B9-66A8-7E1DD30AAB48}"/>
              </a:ext>
            </a:extLst>
          </p:cNvPr>
          <p:cNvSpPr txBox="1"/>
          <p:nvPr/>
        </p:nvSpPr>
        <p:spPr>
          <a:xfrm>
            <a:off x="4489554" y="-172387"/>
            <a:ext cx="0" cy="0"/>
          </a:xfrm>
          <a:prstGeom prst="rect">
            <a:avLst/>
          </a:prstGeom>
          <a:noFill/>
        </p:spPr>
        <p:txBody>
          <a:bodyPr wrap="non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24010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fade">
                                      <p:cBhvr>
                                        <p:cTn id="10" dur="500"/>
                                        <p:tgtEl>
                                          <p:spTgt spid="10">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animEffect transition="in" filter="fade">
                                      <p:cBhvr>
                                        <p:cTn id="13" dur="500"/>
                                        <p:tgtEl>
                                          <p:spTgt spid="10">
                                            <p:txEl>
                                              <p:pRg st="6" end="6"/>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animEffect transition="in" filter="fade">
                                      <p:cBhvr>
                                        <p:cTn id="21" dur="500"/>
                                        <p:tgtEl>
                                          <p:spTgt spid="10">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animEffect transition="in" filter="fade">
                                      <p:cBhvr>
                                        <p:cTn id="29" dur="500"/>
                                        <p:tgtEl>
                                          <p:spTgt spid="10">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xEl>
                                              <p:pRg st="12" end="12"/>
                                            </p:txEl>
                                          </p:spTgt>
                                        </p:tgtEl>
                                        <p:attrNameLst>
                                          <p:attrName>style.visibility</p:attrName>
                                        </p:attrNameLst>
                                      </p:cBhvr>
                                      <p:to>
                                        <p:strVal val="visible"/>
                                      </p:to>
                                    </p:set>
                                    <p:animEffect transition="in" filter="fade">
                                      <p:cBhvr>
                                        <p:cTn id="32" dur="500"/>
                                        <p:tgtEl>
                                          <p:spTgt spid="1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13AC5-8D57-B252-D2B7-E485C6B4B09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CE78502-DC18-035F-4E39-5CFC3D3A8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07087" y="1164531"/>
            <a:ext cx="4866450" cy="5471883"/>
          </a:xfrm>
          <a:prstGeom prst="rect">
            <a:avLst/>
          </a:prstGeom>
        </p:spPr>
      </p:pic>
      <p:sp>
        <p:nvSpPr>
          <p:cNvPr id="5" name="AutoShape 2" descr="Image result for zip file icon">
            <a:extLst>
              <a:ext uri="{FF2B5EF4-FFF2-40B4-BE49-F238E27FC236}">
                <a16:creationId xmlns:a16="http://schemas.microsoft.com/office/drawing/2014/main" id="{4200BBF7-570E-74FE-5569-C7A9442C0A30}"/>
              </a:ext>
            </a:extLst>
          </p:cNvPr>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a:extLst>
              <a:ext uri="{FF2B5EF4-FFF2-40B4-BE49-F238E27FC236}">
                <a16:creationId xmlns:a16="http://schemas.microsoft.com/office/drawing/2014/main" id="{DE875CF3-9D7F-CBA9-784F-DF72563FFFBA}"/>
              </a:ext>
            </a:extLst>
          </p:cNvPr>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A61EC2DA-2D5F-BA7F-DF7C-52B137148D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AE20ADA4-C33F-D1A4-E8FE-A970AC0B2369}"/>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8C7D890-A6FD-1D1D-7724-914B013E8267}"/>
              </a:ext>
            </a:extLst>
          </p:cNvPr>
          <p:cNvSpPr txBox="1"/>
          <p:nvPr/>
        </p:nvSpPr>
        <p:spPr>
          <a:xfrm>
            <a:off x="720000" y="1404000"/>
            <a:ext cx="3818546"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7"/>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Training!</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7"/>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Minibatches are taken from de training data, until it is depleted (i.e. 1 epoch)</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After each epoch, the performance on the test data is evaluated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53B255C3-4003-0B2C-D06A-A9AEF44B0673}"/>
              </a:ext>
            </a:extLst>
          </p:cNvPr>
          <p:cNvSpPr>
            <a:spLocks noGrp="1"/>
          </p:cNvSpPr>
          <p:nvPr>
            <p:ph type="title"/>
          </p:nvPr>
        </p:nvSpPr>
        <p:spPr>
          <a:xfrm>
            <a:off x="715992" y="136525"/>
            <a:ext cx="10791646" cy="898645"/>
          </a:xfrm>
        </p:spPr>
        <p:txBody>
          <a:bodyPr>
            <a:normAutofit/>
          </a:bodyPr>
          <a:lstStyle/>
          <a:p>
            <a:r>
              <a:rPr lang="en-GB" dirty="0"/>
              <a:t>Empirical example MLP: Case A</a:t>
            </a:r>
            <a:endParaRPr lang="en-US" sz="4000" dirty="0">
              <a:cs typeface="Times New Roman" panose="02020603050405020304" pitchFamily="18" charset="0"/>
              <a:sym typeface="Wingdings" panose="05000000000000000000" pitchFamily="2" charset="2"/>
            </a:endParaRPr>
          </a:p>
        </p:txBody>
      </p:sp>
      <p:grpSp>
        <p:nvGrpSpPr>
          <p:cNvPr id="9" name="Group 8">
            <a:extLst>
              <a:ext uri="{FF2B5EF4-FFF2-40B4-BE49-F238E27FC236}">
                <a16:creationId xmlns:a16="http://schemas.microsoft.com/office/drawing/2014/main" id="{AE21AEAE-69F1-FA24-91C6-E9E02E2E41B6}"/>
              </a:ext>
            </a:extLst>
          </p:cNvPr>
          <p:cNvGrpSpPr/>
          <p:nvPr/>
        </p:nvGrpSpPr>
        <p:grpSpPr>
          <a:xfrm>
            <a:off x="6172200" y="1481328"/>
            <a:ext cx="4812425" cy="3026664"/>
            <a:chOff x="6172200" y="1481328"/>
            <a:chExt cx="4812425" cy="3026664"/>
          </a:xfrm>
        </p:grpSpPr>
        <p:sp>
          <p:nvSpPr>
            <p:cNvPr id="7" name="Rounded Rectangle 6">
              <a:extLst>
                <a:ext uri="{FF2B5EF4-FFF2-40B4-BE49-F238E27FC236}">
                  <a16:creationId xmlns:a16="http://schemas.microsoft.com/office/drawing/2014/main" id="{54F8588A-8116-FF8F-1C11-FABD4AE661B0}"/>
                </a:ext>
              </a:extLst>
            </p:cNvPr>
            <p:cNvSpPr/>
            <p:nvPr/>
          </p:nvSpPr>
          <p:spPr>
            <a:xfrm>
              <a:off x="6172200" y="1682496"/>
              <a:ext cx="2834640" cy="2825496"/>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A906DF2-0EBA-9E27-20AB-2F3328B22BE5}"/>
                </a:ext>
              </a:extLst>
            </p:cNvPr>
            <p:cNvSpPr txBox="1"/>
            <p:nvPr/>
          </p:nvSpPr>
          <p:spPr>
            <a:xfrm>
              <a:off x="9390888" y="1481328"/>
              <a:ext cx="1593737" cy="93268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Mini batches are taken from the </a:t>
              </a:r>
              <a:r>
                <a:rPr kumimoji="0" lang="en-GB" sz="1800" b="0" i="0" u="none" strike="noStrike" kern="1200" cap="none" spc="0" normalizeH="0" baseline="0" noProof="0" dirty="0" err="1">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dataloader</a:t>
              </a: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sp>
        <p:nvSpPr>
          <p:cNvPr id="11" name="Rounded Rectangle 10">
            <a:extLst>
              <a:ext uri="{FF2B5EF4-FFF2-40B4-BE49-F238E27FC236}">
                <a16:creationId xmlns:a16="http://schemas.microsoft.com/office/drawing/2014/main" id="{BA288CFC-7849-CE51-435C-389832593D3A}"/>
              </a:ext>
            </a:extLst>
          </p:cNvPr>
          <p:cNvSpPr/>
          <p:nvPr/>
        </p:nvSpPr>
        <p:spPr>
          <a:xfrm>
            <a:off x="6172200" y="4636578"/>
            <a:ext cx="4507992" cy="1416750"/>
          </a:xfrm>
          <a:prstGeom prst="roundRect">
            <a:avLst/>
          </a:prstGeom>
          <a:noFill/>
          <a:ln w="19050">
            <a:solidFill>
              <a:srgbClr val="24B5B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184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fade">
                                      <p:cBhvr>
                                        <p:cTn id="15" dur="500"/>
                                        <p:tgtEl>
                                          <p:spTgt spid="10">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90200-F32F-E670-F576-E0FD93036273}"/>
            </a:ext>
          </a:extLst>
        </p:cNvPr>
        <p:cNvGrpSpPr/>
        <p:nvPr/>
      </p:nvGrpSpPr>
      <p:grpSpPr>
        <a:xfrm>
          <a:off x="0" y="0"/>
          <a:ext cx="0" cy="0"/>
          <a:chOff x="0" y="0"/>
          <a:chExt cx="0" cy="0"/>
        </a:xfrm>
      </p:grpSpPr>
      <p:sp>
        <p:nvSpPr>
          <p:cNvPr id="5" name="AutoShape 2" descr="Image result for zip file icon">
            <a:extLst>
              <a:ext uri="{FF2B5EF4-FFF2-40B4-BE49-F238E27FC236}">
                <a16:creationId xmlns:a16="http://schemas.microsoft.com/office/drawing/2014/main" id="{FEAC753D-48E5-B6CC-5B30-4B350D22F15A}"/>
              </a:ext>
            </a:extLst>
          </p:cNvPr>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a:extLst>
              <a:ext uri="{FF2B5EF4-FFF2-40B4-BE49-F238E27FC236}">
                <a16:creationId xmlns:a16="http://schemas.microsoft.com/office/drawing/2014/main" id="{BE8DFD6D-4D72-256D-F5BC-4170CFE05E32}"/>
              </a:ext>
            </a:extLst>
          </p:cNvPr>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81B02A39-6632-83F6-316F-B9B0F086B8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F463B4B-5CD0-55D8-D7A5-65382A3DBC05}"/>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B0578CB-9767-D388-32F1-EE2CC3AFF7A8}"/>
              </a:ext>
            </a:extLst>
          </p:cNvPr>
          <p:cNvSpPr txBox="1"/>
          <p:nvPr/>
        </p:nvSpPr>
        <p:spPr>
          <a:xfrm>
            <a:off x="720000" y="1404000"/>
            <a:ext cx="3306877"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8"/>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Hyperparameter search</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8"/>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Create lists for each hyperparameter</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Create a list containing all combinations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 a for loop to train the models for each combination</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Store the results for each combination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19914AE-7975-2FD6-46DE-F772177D7814}"/>
              </a:ext>
            </a:extLst>
          </p:cNvPr>
          <p:cNvSpPr>
            <a:spLocks noGrp="1"/>
          </p:cNvSpPr>
          <p:nvPr>
            <p:ph type="title"/>
          </p:nvPr>
        </p:nvSpPr>
        <p:spPr>
          <a:xfrm>
            <a:off x="715992" y="136525"/>
            <a:ext cx="10791646" cy="898645"/>
          </a:xfrm>
        </p:spPr>
        <p:txBody>
          <a:bodyPr>
            <a:normAutofit/>
          </a:bodyPr>
          <a:lstStyle/>
          <a:p>
            <a:r>
              <a:rPr lang="en-GB" dirty="0"/>
              <a:t>Empirical example MLP: Case A</a:t>
            </a:r>
            <a:endParaRPr lang="en-US" sz="4000" dirty="0">
              <a:cs typeface="Times New Roman" panose="02020603050405020304" pitchFamily="18" charset="0"/>
              <a:sym typeface="Wingdings" panose="05000000000000000000" pitchFamily="2" charset="2"/>
            </a:endParaRPr>
          </a:p>
        </p:txBody>
      </p:sp>
      <p:pic>
        <p:nvPicPr>
          <p:cNvPr id="13" name="Picture 12">
            <a:extLst>
              <a:ext uri="{FF2B5EF4-FFF2-40B4-BE49-F238E27FC236}">
                <a16:creationId xmlns:a16="http://schemas.microsoft.com/office/drawing/2014/main" id="{EDFD1085-4480-27DE-F760-8F55FE6E2F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4633" y="1405635"/>
            <a:ext cx="5436000" cy="1290871"/>
          </a:xfrm>
          <a:prstGeom prst="rect">
            <a:avLst/>
          </a:prstGeom>
        </p:spPr>
      </p:pic>
      <p:pic>
        <p:nvPicPr>
          <p:cNvPr id="14" name="Picture 13">
            <a:extLst>
              <a:ext uri="{FF2B5EF4-FFF2-40B4-BE49-F238E27FC236}">
                <a16:creationId xmlns:a16="http://schemas.microsoft.com/office/drawing/2014/main" id="{B1EEA3BF-23D8-2873-3A51-5C101AC5B012}"/>
              </a:ext>
            </a:extLst>
          </p:cNvPr>
          <p:cNvPicPr>
            <a:picLocks noChangeAspect="1"/>
          </p:cNvPicPr>
          <p:nvPr/>
        </p:nvPicPr>
        <p:blipFill>
          <a:blip r:embed="rId4"/>
          <a:stretch>
            <a:fillRect/>
          </a:stretch>
        </p:blipFill>
        <p:spPr>
          <a:xfrm>
            <a:off x="3904633" y="2794070"/>
            <a:ext cx="8100000" cy="1516154"/>
          </a:xfrm>
          <a:prstGeom prst="rect">
            <a:avLst/>
          </a:prstGeom>
        </p:spPr>
      </p:pic>
      <p:pic>
        <p:nvPicPr>
          <p:cNvPr id="16" name="Picture 15">
            <a:extLst>
              <a:ext uri="{FF2B5EF4-FFF2-40B4-BE49-F238E27FC236}">
                <a16:creationId xmlns:a16="http://schemas.microsoft.com/office/drawing/2014/main" id="{336D928E-53CF-7CB1-9E17-683374228C26}"/>
              </a:ext>
            </a:extLst>
          </p:cNvPr>
          <p:cNvPicPr>
            <a:picLocks noChangeAspect="1"/>
          </p:cNvPicPr>
          <p:nvPr/>
        </p:nvPicPr>
        <p:blipFill>
          <a:blip r:embed="rId5"/>
          <a:srcRect b="40125"/>
          <a:stretch>
            <a:fillRect/>
          </a:stretch>
        </p:blipFill>
        <p:spPr>
          <a:xfrm>
            <a:off x="3904633" y="4398704"/>
            <a:ext cx="8100000" cy="662489"/>
          </a:xfrm>
          <a:prstGeom prst="rect">
            <a:avLst/>
          </a:prstGeom>
        </p:spPr>
      </p:pic>
      <p:pic>
        <p:nvPicPr>
          <p:cNvPr id="17" name="Picture 16">
            <a:extLst>
              <a:ext uri="{FF2B5EF4-FFF2-40B4-BE49-F238E27FC236}">
                <a16:creationId xmlns:a16="http://schemas.microsoft.com/office/drawing/2014/main" id="{78B22FD0-3F39-0658-4F86-119D3274AFC2}"/>
              </a:ext>
            </a:extLst>
          </p:cNvPr>
          <p:cNvPicPr>
            <a:picLocks noChangeAspect="1"/>
          </p:cNvPicPr>
          <p:nvPr/>
        </p:nvPicPr>
        <p:blipFill>
          <a:blip r:embed="rId6"/>
          <a:srcRect t="25275"/>
          <a:stretch>
            <a:fillRect/>
          </a:stretch>
        </p:blipFill>
        <p:spPr>
          <a:xfrm>
            <a:off x="3904633" y="5152292"/>
            <a:ext cx="8100000" cy="1660024"/>
          </a:xfrm>
          <a:prstGeom prst="rect">
            <a:avLst/>
          </a:prstGeom>
        </p:spPr>
      </p:pic>
    </p:spTree>
    <p:extLst>
      <p:ext uri="{BB962C8B-B14F-4D97-AF65-F5344CB8AC3E}">
        <p14:creationId xmlns:p14="http://schemas.microsoft.com/office/powerpoint/2010/main" val="4116968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038D2-56BE-CEBD-3837-061C08C65AD9}"/>
            </a:ext>
          </a:extLst>
        </p:cNvPr>
        <p:cNvGrpSpPr/>
        <p:nvPr/>
      </p:nvGrpSpPr>
      <p:grpSpPr>
        <a:xfrm>
          <a:off x="0" y="0"/>
          <a:ext cx="0" cy="0"/>
          <a:chOff x="0" y="0"/>
          <a:chExt cx="0" cy="0"/>
        </a:xfrm>
      </p:grpSpPr>
      <p:sp>
        <p:nvSpPr>
          <p:cNvPr id="5" name="AutoShape 2" descr="Image result for zip file icon">
            <a:extLst>
              <a:ext uri="{FF2B5EF4-FFF2-40B4-BE49-F238E27FC236}">
                <a16:creationId xmlns:a16="http://schemas.microsoft.com/office/drawing/2014/main" id="{6BE26144-E018-3950-045D-E1B89F4F5F54}"/>
              </a:ext>
            </a:extLst>
          </p:cNvPr>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a:extLst>
              <a:ext uri="{FF2B5EF4-FFF2-40B4-BE49-F238E27FC236}">
                <a16:creationId xmlns:a16="http://schemas.microsoft.com/office/drawing/2014/main" id="{A3AEB909-2E0C-F4FB-3C5A-E291DA8B51E3}"/>
              </a:ext>
            </a:extLst>
          </p:cNvPr>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520677D0-9225-149E-5CE8-D46A92E8EA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C97EADE2-F651-1A8D-A565-87F4488F4571}"/>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15B199DA-0BEA-D074-AF83-1AB5A4F8EBCF}"/>
              </a:ext>
            </a:extLst>
          </p:cNvPr>
          <p:cNvSpPr txBox="1"/>
          <p:nvPr/>
        </p:nvSpPr>
        <p:spPr>
          <a:xfrm>
            <a:off x="720000" y="1404000"/>
            <a:ext cx="3306877" cy="5157344"/>
          </a:xfrm>
          <a:prstGeom prst="rect">
            <a:avLst/>
          </a:prstGeom>
          <a:noFill/>
        </p:spPr>
        <p:txBody>
          <a:bodyPr wrap="square" rtlCol="0">
            <a:noAutofit/>
          </a:bodyPr>
          <a:lstStyle/>
          <a:p>
            <a:pPr marL="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Steps</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8"/>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Hyperparameter search</a:t>
            </a:r>
          </a:p>
          <a:p>
            <a:pPr marL="247650" marR="0" lvl="1" indent="-342900" algn="l" defTabSz="914400" rtl="0" eaLnBrk="1" fontAlgn="auto" latinLnBrk="0" hangingPunct="1">
              <a:lnSpc>
                <a:spcPct val="100000"/>
              </a:lnSpc>
              <a:spcBef>
                <a:spcPts val="0"/>
              </a:spcBef>
              <a:spcAft>
                <a:spcPts val="0"/>
              </a:spcAft>
              <a:buClrTx/>
              <a:buSzTx/>
              <a:buFont typeface="+mj-lt"/>
              <a:buAutoNum type="arabicPeriod" startAt="8"/>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 this example, a </a:t>
            </a:r>
            <a:r>
              <a:rPr kumimoji="0" lang="en-GB" sz="1800" b="1" i="0" u="none" strike="noStrike" kern="1200" cap="none" spc="0" normalizeH="0" baseline="0" noProof="0" dirty="0">
                <a:ln>
                  <a:noFill/>
                </a:ln>
                <a:solidFill>
                  <a:prstClr val="black"/>
                </a:solidFill>
                <a:effectLst/>
                <a:uLnTx/>
                <a:uFillTx/>
                <a:latin typeface="Calibri"/>
                <a:ea typeface="+mn-ea"/>
                <a:cs typeface="+mn-cs"/>
              </a:rPr>
              <a:t>batch size of 50</a:t>
            </a:r>
            <a:r>
              <a:rPr kumimoji="0" lang="en-GB" sz="1800" b="0" i="0" u="none" strike="noStrike" kern="1200" cap="none" spc="0" normalizeH="0" baseline="0" noProof="0" dirty="0">
                <a:ln>
                  <a:noFill/>
                </a:ln>
                <a:solidFill>
                  <a:prstClr val="black"/>
                </a:solidFill>
                <a:effectLst/>
                <a:uLnTx/>
                <a:uFillTx/>
                <a:latin typeface="Calibri"/>
                <a:ea typeface="+mn-ea"/>
                <a:cs typeface="+mn-cs"/>
              </a:rPr>
              <a:t> with a </a:t>
            </a:r>
            <a:r>
              <a:rPr kumimoji="0" lang="en-GB" sz="1800" b="1" i="0" u="none" strike="noStrike" kern="1200" cap="none" spc="0" normalizeH="0" baseline="0" noProof="0" dirty="0">
                <a:ln>
                  <a:noFill/>
                </a:ln>
                <a:solidFill>
                  <a:prstClr val="black"/>
                </a:solidFill>
                <a:effectLst/>
                <a:uLnTx/>
                <a:uFillTx/>
                <a:latin typeface="Calibri"/>
                <a:ea typeface="+mn-ea"/>
                <a:cs typeface="+mn-cs"/>
              </a:rPr>
              <a:t>learning rate of 0.001</a:t>
            </a:r>
            <a:r>
              <a:rPr kumimoji="0" lang="en-GB" sz="1800" b="0" i="0" u="none" strike="noStrike" kern="1200" cap="none" spc="0" normalizeH="0" baseline="0" noProof="0" dirty="0">
                <a:ln>
                  <a:noFill/>
                </a:ln>
                <a:solidFill>
                  <a:prstClr val="black"/>
                </a:solidFill>
                <a:effectLst/>
                <a:uLnTx/>
                <a:uFillTx/>
                <a:latin typeface="Calibri"/>
                <a:ea typeface="+mn-ea"/>
                <a:cs typeface="+mn-cs"/>
              </a:rPr>
              <a:t> leads to the best generalisation performance</a:t>
            </a:r>
          </a:p>
          <a:p>
            <a:pPr marL="285750" marR="0" lvl="1" indent="-285750" algn="l" defTabSz="914400" rtl="0" eaLnBrk="1" fontAlgn="auto" latinLnBrk="0" hangingPunct="1">
              <a:lnSpc>
                <a:spcPct val="100000"/>
              </a:lnSpc>
              <a:spcBef>
                <a:spcPts val="0"/>
              </a:spcBef>
              <a:spcAft>
                <a:spcPts val="0"/>
              </a:spcAft>
              <a:buClrTx/>
              <a:buSzTx/>
              <a:buFont typeface="Wingdings" pitchFamily="2" charset="2"/>
              <a:buChar char="Ø"/>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itle 1">
            <a:extLst>
              <a:ext uri="{FF2B5EF4-FFF2-40B4-BE49-F238E27FC236}">
                <a16:creationId xmlns:a16="http://schemas.microsoft.com/office/drawing/2014/main" id="{43E271BE-FD5C-89AD-CB12-7C987F87BFE2}"/>
              </a:ext>
            </a:extLst>
          </p:cNvPr>
          <p:cNvSpPr>
            <a:spLocks noGrp="1"/>
          </p:cNvSpPr>
          <p:nvPr>
            <p:ph type="title"/>
          </p:nvPr>
        </p:nvSpPr>
        <p:spPr>
          <a:xfrm>
            <a:off x="715992" y="136525"/>
            <a:ext cx="10791646" cy="898645"/>
          </a:xfrm>
        </p:spPr>
        <p:txBody>
          <a:bodyPr>
            <a:normAutofit/>
          </a:bodyPr>
          <a:lstStyle/>
          <a:p>
            <a:r>
              <a:rPr lang="en-GB" dirty="0"/>
              <a:t>Empirical example MLP: Case A</a:t>
            </a:r>
            <a:endParaRPr lang="en-US" sz="4000" dirty="0">
              <a:cs typeface="Times New Roman" panose="02020603050405020304" pitchFamily="18" charset="0"/>
              <a:sym typeface="Wingdings" panose="05000000000000000000" pitchFamily="2" charset="2"/>
            </a:endParaRPr>
          </a:p>
        </p:txBody>
      </p:sp>
      <p:pic>
        <p:nvPicPr>
          <p:cNvPr id="2" name="Picture 1">
            <a:extLst>
              <a:ext uri="{FF2B5EF4-FFF2-40B4-BE49-F238E27FC236}">
                <a16:creationId xmlns:a16="http://schemas.microsoft.com/office/drawing/2014/main" id="{5024268F-DCEB-8F15-BD82-EBDC1BEAB109}"/>
              </a:ext>
            </a:extLst>
          </p:cNvPr>
          <p:cNvPicPr>
            <a:picLocks noChangeAspect="1"/>
          </p:cNvPicPr>
          <p:nvPr/>
        </p:nvPicPr>
        <p:blipFill>
          <a:blip r:embed="rId3"/>
          <a:stretch>
            <a:fillRect/>
          </a:stretch>
        </p:blipFill>
        <p:spPr>
          <a:xfrm>
            <a:off x="4100146" y="1840672"/>
            <a:ext cx="7772400" cy="4284000"/>
          </a:xfrm>
          <a:prstGeom prst="rect">
            <a:avLst/>
          </a:prstGeom>
        </p:spPr>
      </p:pic>
    </p:spTree>
    <p:extLst>
      <p:ext uri="{BB962C8B-B14F-4D97-AF65-F5344CB8AC3E}">
        <p14:creationId xmlns:p14="http://schemas.microsoft.com/office/powerpoint/2010/main" val="32280498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56207"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dirty="0"/>
          </a:p>
          <a:p>
            <a:pPr marL="342900" lvl="1" indent="-342900">
              <a:buFont typeface="+mj-lt"/>
              <a:buAutoNum type="arabicPeriod"/>
              <a:tabLst>
                <a:tab pos="3138488" algn="l"/>
              </a:tabLst>
            </a:pPr>
            <a:r>
              <a:rPr lang="en-GB" dirty="0"/>
              <a:t>Split data into a </a:t>
            </a:r>
            <a:r>
              <a:rPr lang="en-GB" b="1" dirty="0">
                <a:solidFill>
                  <a:srgbClr val="0070C0"/>
                </a:solidFill>
              </a:rPr>
              <a:t>training</a:t>
            </a:r>
            <a:r>
              <a:rPr lang="en-GB" dirty="0"/>
              <a:t> and </a:t>
            </a:r>
            <a:r>
              <a:rPr lang="en-GB" b="1" dirty="0">
                <a:solidFill>
                  <a:srgbClr val="E5822E"/>
                </a:solidFill>
              </a:rPr>
              <a:t>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a:t>
            </a:r>
            <a:r>
              <a:rPr lang="en-GB" b="1" dirty="0">
                <a:solidFill>
                  <a:srgbClr val="0070C0"/>
                </a:solidFill>
              </a:rPr>
              <a:t>train set</a:t>
            </a:r>
          </a:p>
          <a:p>
            <a:pPr marL="361950" lvl="2" indent="0">
              <a:buNone/>
              <a:tabLst>
                <a:tab pos="3138488" algn="l"/>
              </a:tabLst>
            </a:pPr>
            <a:r>
              <a:rPr lang="en-GB" dirty="0"/>
              <a:t>B) Compute the Log-likelihood of the </a:t>
            </a:r>
            <a:r>
              <a:rPr lang="en-GB" b="1" dirty="0">
                <a:solidFill>
                  <a:srgbClr val="E5822E"/>
                </a:solidFill>
              </a:rPr>
              <a:t>test set </a:t>
            </a:r>
            <a:r>
              <a:rPr lang="en-GB" dirty="0"/>
              <a:t>given the model</a:t>
            </a:r>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r>
              <a:rPr lang="en-GB" dirty="0"/>
              <a:t>Dummy code the choices </a:t>
            </a:r>
          </a:p>
          <a:p>
            <a:pPr marL="247650" lvl="1" indent="-342900">
              <a:buFont typeface="+mj-lt"/>
              <a:buAutoNum type="arabicPeriod"/>
              <a:tabLst>
                <a:tab pos="3138488" algn="l"/>
              </a:tabLst>
            </a:pPr>
            <a:r>
              <a:rPr lang="en-GB" dirty="0"/>
              <a:t>Create </a:t>
            </a:r>
            <a:r>
              <a:rPr lang="en-GB" dirty="0" err="1"/>
              <a:t>TensorDatasets</a:t>
            </a:r>
            <a:endParaRPr lang="en-GB" dirty="0"/>
          </a:p>
          <a:p>
            <a:pPr marL="247650" lvl="1" indent="-342900">
              <a:buFont typeface="+mj-lt"/>
              <a:buAutoNum type="arabicPeriod"/>
              <a:tabLst>
                <a:tab pos="3138488" algn="l"/>
              </a:tabLst>
            </a:pPr>
            <a:r>
              <a:rPr lang="en-GB" dirty="0"/>
              <a:t>Create </a:t>
            </a:r>
            <a:r>
              <a:rPr lang="en-GB" dirty="0" err="1"/>
              <a:t>DataLoader</a:t>
            </a:r>
            <a:r>
              <a:rPr lang="en-GB" dirty="0"/>
              <a:t> objects</a:t>
            </a:r>
          </a:p>
          <a:p>
            <a:pPr marL="247650" lvl="1" indent="-342900">
              <a:buFont typeface="+mj-lt"/>
              <a:buAutoNum type="arabicPeriod"/>
              <a:tabLst>
                <a:tab pos="3138488" algn="l"/>
              </a:tabLst>
            </a:pPr>
            <a:r>
              <a:rPr lang="en-GB" sz="1800" dirty="0"/>
              <a:t>Conduct hyperparameter search</a:t>
            </a:r>
          </a:p>
          <a:p>
            <a:pPr marL="247650" lvl="1" indent="-342900">
              <a:buFont typeface="+mj-lt"/>
              <a:buAutoNum type="arabicPeriod"/>
              <a:tabLst>
                <a:tab pos="3138488" algn="l"/>
              </a:tabLst>
            </a:pPr>
            <a:endParaRPr lang="en-GB" dirty="0"/>
          </a:p>
          <a:p>
            <a:pPr marL="341313" lvl="1" indent="-341313">
              <a:buFont typeface="+mj-lt"/>
              <a:buAutoNum type="arabicPeriod"/>
              <a:tabLst>
                <a:tab pos="3138488" algn="l"/>
              </a:tabLst>
            </a:pPr>
            <a:r>
              <a:rPr lang="en-GB" sz="1800" b="1" dirty="0"/>
              <a:t>Train the model with the best hyperparameters and compute LL on the test data</a:t>
            </a:r>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7" name="TextBox 6">
            <a:extLst>
              <a:ext uri="{FF2B5EF4-FFF2-40B4-BE49-F238E27FC236}">
                <a16:creationId xmlns:a16="http://schemas.microsoft.com/office/drawing/2014/main" id="{31A03BBB-5D5C-2F5F-C425-0A2025EB1244}"/>
              </a:ext>
            </a:extLst>
          </p:cNvPr>
          <p:cNvSpPr txBox="1"/>
          <p:nvPr/>
        </p:nvSpPr>
        <p:spPr>
          <a:xfrm>
            <a:off x="7090075" y="4858989"/>
            <a:ext cx="4989363" cy="1999011"/>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Now we can compare LL</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MLP</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with LL</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MNL</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(-1,146)</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MLP model obtains a much better model fit       (over 156 LL points improvement) </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Suggests the data-generating process does substantially deviate from linear-additive RUM</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8" name="Picture 2" descr="Image result for understand icon">
            <a:extLst>
              <a:ext uri="{FF2B5EF4-FFF2-40B4-BE49-F238E27FC236}">
                <a16:creationId xmlns:a16="http://schemas.microsoft.com/office/drawing/2014/main" id="{CDB802C7-14AC-43C8-D390-D7C27E17E1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075" y="4981039"/>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F24742-4FDA-F708-2344-C34B06A2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81867" y="1876961"/>
            <a:ext cx="5308006" cy="2769395"/>
          </a:xfrm>
          <a:prstGeom prst="rect">
            <a:avLst/>
          </a:prstGeom>
        </p:spPr>
      </p:pic>
    </p:spTree>
    <p:extLst>
      <p:ext uri="{BB962C8B-B14F-4D97-AF65-F5344CB8AC3E}">
        <p14:creationId xmlns:p14="http://schemas.microsoft.com/office/powerpoint/2010/main" val="27679057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56207" cy="5087590"/>
          </a:xfrm>
        </p:spPr>
        <p:txBody>
          <a:bodyPr>
            <a:noAutofit/>
          </a:bodyPr>
          <a:lstStyle/>
          <a:p>
            <a:pPr marL="0" lvl="1" indent="0">
              <a:buNone/>
              <a:tabLst>
                <a:tab pos="3138488" algn="l"/>
              </a:tabLst>
            </a:pPr>
            <a:r>
              <a:rPr lang="en-GB" b="1" dirty="0"/>
              <a:t>MLP using attributes of alternatives only</a:t>
            </a:r>
            <a:endParaRPr lang="en-GB"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0" lvl="1" indent="-57150">
              <a:buNone/>
              <a:tabLst>
                <a:tab pos="3138488" algn="l"/>
              </a:tabLst>
            </a:pPr>
            <a:endParaRPr lang="en-GB" dirty="0"/>
          </a:p>
          <a:p>
            <a:pPr marL="0" lvl="1" indent="-57150">
              <a:buNone/>
              <a:tabLst>
                <a:tab pos="3138488" algn="l"/>
              </a:tabLst>
            </a:pPr>
            <a:endParaRPr lang="en-GB"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7" name="TextBox 6">
            <a:extLst>
              <a:ext uri="{FF2B5EF4-FFF2-40B4-BE49-F238E27FC236}">
                <a16:creationId xmlns:a16="http://schemas.microsoft.com/office/drawing/2014/main" id="{31A03BBB-5D5C-2F5F-C425-0A2025EB1244}"/>
              </a:ext>
            </a:extLst>
          </p:cNvPr>
          <p:cNvSpPr txBox="1"/>
          <p:nvPr/>
        </p:nvSpPr>
        <p:spPr>
          <a:xfrm>
            <a:off x="7283375" y="3295998"/>
            <a:ext cx="4693363" cy="3287364"/>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MNL is uniquely identifiable. Convex LL  guaranteed unique solution</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MLP model robustly improves model fit, on </a:t>
            </a:r>
            <a:r>
              <a:rPr kumimoji="0" lang="en-GB" sz="1800" b="0" i="0" u="none" strike="noStrike" kern="1200" cap="none" spc="0" normalizeH="0" baseline="0" noProof="0" dirty="0" err="1">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avg</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by almost 152 LL points</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Var(LL) = ~138 LL</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BB5A3EE8-F757-A83F-A8CB-C0DC06445340}"/>
              </a:ext>
            </a:extLst>
          </p:cNvPr>
          <p:cNvPicPr>
            <a:picLocks noChangeAspect="1"/>
          </p:cNvPicPr>
          <p:nvPr/>
        </p:nvPicPr>
        <p:blipFill>
          <a:blip r:embed="rId2">
            <a:duotone>
              <a:schemeClr val="accent5">
                <a:shade val="45000"/>
                <a:satMod val="135000"/>
              </a:schemeClr>
              <a:prstClr val="white"/>
            </a:duotone>
          </a:blip>
          <a:stretch>
            <a:fillRect/>
          </a:stretch>
        </p:blipFill>
        <p:spPr>
          <a:xfrm>
            <a:off x="910978" y="1813691"/>
            <a:ext cx="778511" cy="813600"/>
          </a:xfrm>
          <a:prstGeom prst="rect">
            <a:avLst/>
          </a:prstGeom>
        </p:spPr>
      </p:pic>
      <p:sp>
        <p:nvSpPr>
          <p:cNvPr id="9" name="TextBox 8">
            <a:extLst>
              <a:ext uri="{FF2B5EF4-FFF2-40B4-BE49-F238E27FC236}">
                <a16:creationId xmlns:a16="http://schemas.microsoft.com/office/drawing/2014/main" id="{10097362-4502-42A5-B23C-1ED95F9959E3}"/>
              </a:ext>
            </a:extLst>
          </p:cNvPr>
          <p:cNvSpPr txBox="1"/>
          <p:nvPr/>
        </p:nvSpPr>
        <p:spPr>
          <a:xfrm>
            <a:off x="1863000" y="1956391"/>
            <a:ext cx="3527707" cy="543437"/>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MLPs are not uniquely identifiable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a:t>
            </a:r>
          </a:p>
        </p:txBody>
      </p:sp>
      <p:grpSp>
        <p:nvGrpSpPr>
          <p:cNvPr id="3" name="Group 2">
            <a:extLst>
              <a:ext uri="{FF2B5EF4-FFF2-40B4-BE49-F238E27FC236}">
                <a16:creationId xmlns:a16="http://schemas.microsoft.com/office/drawing/2014/main" id="{B57C2E2B-D0BD-B670-542D-CBE112B75EB0}"/>
              </a:ext>
            </a:extLst>
          </p:cNvPr>
          <p:cNvGrpSpPr/>
          <p:nvPr/>
        </p:nvGrpSpPr>
        <p:grpSpPr>
          <a:xfrm>
            <a:off x="546265" y="1743364"/>
            <a:ext cx="10961373" cy="4862505"/>
            <a:chOff x="546265" y="1743364"/>
            <a:chExt cx="10961373" cy="4862505"/>
          </a:xfrm>
        </p:grpSpPr>
        <p:pic>
          <p:nvPicPr>
            <p:cNvPr id="17" name="Picture 16">
              <a:extLst>
                <a:ext uri="{FF2B5EF4-FFF2-40B4-BE49-F238E27FC236}">
                  <a16:creationId xmlns:a16="http://schemas.microsoft.com/office/drawing/2014/main" id="{D35F8E19-DF01-F239-CAFE-E2FD40757A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265" y="3368270"/>
              <a:ext cx="6558214" cy="3237599"/>
            </a:xfrm>
            <a:prstGeom prst="rect">
              <a:avLst/>
            </a:prstGeom>
          </p:spPr>
        </p:pic>
        <p:pic>
          <p:nvPicPr>
            <p:cNvPr id="10" name="Picture 2" descr="Image result for understand icon">
              <a:extLst>
                <a:ext uri="{FF2B5EF4-FFF2-40B4-BE49-F238E27FC236}">
                  <a16:creationId xmlns:a16="http://schemas.microsoft.com/office/drawing/2014/main" id="{5ED6F463-AF6E-78E6-FA12-A9186A7B13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886" y="1743364"/>
              <a:ext cx="969489" cy="9694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29E0C90-EC09-FD1F-266E-EB2D55A2D7D4}"/>
                </a:ext>
              </a:extLst>
            </p:cNvPr>
            <p:cNvSpPr txBox="1"/>
            <p:nvPr/>
          </p:nvSpPr>
          <p:spPr>
            <a:xfrm>
              <a:off x="7283375" y="1915219"/>
              <a:ext cx="4224263" cy="750029"/>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To see how robust the improvement in performance is, we must train </a:t>
              </a:r>
              <a:r>
                <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numerous</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instances of the MLP</a:t>
              </a:r>
            </a:p>
          </p:txBody>
        </p:sp>
      </p:grpSp>
    </p:spTree>
    <p:extLst>
      <p:ext uri="{BB962C8B-B14F-4D97-AF65-F5344CB8AC3E}">
        <p14:creationId xmlns:p14="http://schemas.microsoft.com/office/powerpoint/2010/main" val="162959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CA509-4831-EFBC-B144-CA738EEB5AA4}"/>
              </a:ext>
            </a:extLst>
          </p:cNvPr>
          <p:cNvGrpSpPr/>
          <p:nvPr/>
        </p:nvGrpSpPr>
        <p:grpSpPr>
          <a:xfrm>
            <a:off x="0" y="0"/>
            <a:ext cx="12192000" cy="6858000"/>
            <a:chOff x="-650875" y="409575"/>
            <a:chExt cx="12192000" cy="6858000"/>
          </a:xfrm>
        </p:grpSpPr>
        <p:pic>
          <p:nvPicPr>
            <p:cNvPr id="3" name="Picture 2">
              <a:extLst>
                <a:ext uri="{FF2B5EF4-FFF2-40B4-BE49-F238E27FC236}">
                  <a16:creationId xmlns:a16="http://schemas.microsoft.com/office/drawing/2014/main" id="{063345A9-A4ED-B8B5-6AA0-2751680DA0FD}"/>
                </a:ext>
              </a:extLst>
            </p:cNvPr>
            <p:cNvPicPr>
              <a:picLocks noChangeAspect="1"/>
            </p:cNvPicPr>
            <p:nvPr/>
          </p:nvPicPr>
          <p:blipFill>
            <a:blip r:embed="rId3"/>
            <a:stretch>
              <a:fillRect/>
            </a:stretch>
          </p:blipFill>
          <p:spPr>
            <a:xfrm>
              <a:off x="-650875" y="409575"/>
              <a:ext cx="3749675" cy="6858000"/>
            </a:xfrm>
            <a:prstGeom prst="rect">
              <a:avLst/>
            </a:prstGeom>
          </p:spPr>
        </p:pic>
        <p:pic>
          <p:nvPicPr>
            <p:cNvPr id="4" name="Picture 3">
              <a:extLst>
                <a:ext uri="{FF2B5EF4-FFF2-40B4-BE49-F238E27FC236}">
                  <a16:creationId xmlns:a16="http://schemas.microsoft.com/office/drawing/2014/main" id="{F9F60009-8384-8F29-474A-9775A4D1F49F}"/>
                </a:ext>
              </a:extLst>
            </p:cNvPr>
            <p:cNvPicPr>
              <a:picLocks/>
            </p:cNvPicPr>
            <p:nvPr/>
          </p:nvPicPr>
          <p:blipFill>
            <a:blip r:embed="rId4">
              <a:extLst>
                <a:ext uri="{28A0092B-C50C-407E-A947-70E740481C1C}">
                  <a14:useLocalDpi xmlns:a14="http://schemas.microsoft.com/office/drawing/2010/main" val="0"/>
                </a:ext>
              </a:extLst>
            </a:blip>
            <a:srcRect l="30755" t="1112"/>
            <a:stretch>
              <a:fillRect/>
            </a:stretch>
          </p:blipFill>
          <p:spPr>
            <a:xfrm>
              <a:off x="3098800" y="409575"/>
              <a:ext cx="8442325" cy="6858000"/>
            </a:xfrm>
            <a:prstGeom prst="rect">
              <a:avLst/>
            </a:prstGeom>
          </p:spPr>
        </p:pic>
      </p:grpSp>
      <p:sp>
        <p:nvSpPr>
          <p:cNvPr id="6" name="Title 2">
            <a:extLst>
              <a:ext uri="{FF2B5EF4-FFF2-40B4-BE49-F238E27FC236}">
                <a16:creationId xmlns:a16="http://schemas.microsoft.com/office/drawing/2014/main" id="{6227D842-A38F-EB6C-77CF-52A715462365}"/>
              </a:ext>
            </a:extLst>
          </p:cNvPr>
          <p:cNvSpPr>
            <a:spLocks noGrp="1"/>
          </p:cNvSpPr>
          <p:nvPr>
            <p:ph type="title"/>
          </p:nvPr>
        </p:nvSpPr>
        <p:spPr>
          <a:xfrm>
            <a:off x="3749675" y="409575"/>
            <a:ext cx="7791450" cy="2238376"/>
          </a:xfrm>
          <a:solidFill>
            <a:srgbClr val="2166A2"/>
          </a:solidFill>
        </p:spPr>
        <p:txBody>
          <a:bodyPr/>
          <a:lstStyle/>
          <a:p>
            <a:r>
              <a:rPr lang="en-US" b="1" noProof="0" dirty="0">
                <a:solidFill>
                  <a:schemeClr val="bg1"/>
                </a:solidFill>
              </a:rPr>
              <a:t>Machine learning approaches for </a:t>
            </a:r>
            <a:br>
              <a:rPr lang="en-US" b="1" noProof="0" dirty="0">
                <a:solidFill>
                  <a:schemeClr val="bg1"/>
                </a:solidFill>
              </a:rPr>
            </a:br>
            <a:r>
              <a:rPr lang="en-US" b="1" noProof="0" dirty="0">
                <a:solidFill>
                  <a:schemeClr val="bg1"/>
                </a:solidFill>
              </a:rPr>
              <a:t>discrete choice analysis</a:t>
            </a:r>
            <a:br>
              <a:rPr lang="en-US" b="1" noProof="0" dirty="0">
                <a:solidFill>
                  <a:schemeClr val="bg1"/>
                </a:solidFill>
              </a:rPr>
            </a:br>
            <a:br>
              <a:rPr lang="en-US" b="1" noProof="0" dirty="0">
                <a:solidFill>
                  <a:schemeClr val="bg1"/>
                </a:solidFill>
              </a:rPr>
            </a:br>
            <a:r>
              <a:rPr lang="en-US" b="1" noProof="0" dirty="0">
                <a:solidFill>
                  <a:schemeClr val="bg1"/>
                </a:solidFill>
              </a:rPr>
              <a:t>Quiz</a:t>
            </a:r>
          </a:p>
        </p:txBody>
      </p:sp>
    </p:spTree>
    <p:extLst>
      <p:ext uri="{BB962C8B-B14F-4D97-AF65-F5344CB8AC3E}">
        <p14:creationId xmlns:p14="http://schemas.microsoft.com/office/powerpoint/2010/main" val="4224418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BEB1-1ACB-17B6-DF2F-548452465F5B}"/>
              </a:ext>
            </a:extLst>
          </p:cNvPr>
          <p:cNvSpPr>
            <a:spLocks noGrp="1"/>
          </p:cNvSpPr>
          <p:nvPr>
            <p:ph type="title"/>
          </p:nvPr>
        </p:nvSpPr>
        <p:spPr/>
        <p:txBody>
          <a:bodyPr/>
          <a:lstStyle/>
          <a:p>
            <a:r>
              <a:rPr lang="en-GB" dirty="0"/>
              <a:t>Limitations </a:t>
            </a:r>
            <a:r>
              <a:rPr lang="en-GB"/>
              <a:t>of RUM-MNL models</a:t>
            </a:r>
            <a:endParaRPr lang="nl-NL" dirty="0"/>
          </a:p>
        </p:txBody>
      </p:sp>
    </p:spTree>
    <p:extLst>
      <p:ext uri="{BB962C8B-B14F-4D97-AF65-F5344CB8AC3E}">
        <p14:creationId xmlns:p14="http://schemas.microsoft.com/office/powerpoint/2010/main" val="322887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6839644" cy="2160240"/>
          </a:xfrm>
        </p:spPr>
        <p:txBody>
          <a:bodyPr>
            <a:noAutofit/>
          </a:bodyPr>
          <a:lstStyle/>
          <a:p>
            <a:pPr marL="0" lvl="1" indent="0">
              <a:buNone/>
              <a:tabLst>
                <a:tab pos="3138488" algn="l"/>
              </a:tabLst>
            </a:pPr>
            <a:r>
              <a:rPr lang="en-GB" b="1" dirty="0"/>
              <a:t>MLP using attributes of alternatives + socio-demographic variables</a:t>
            </a:r>
          </a:p>
          <a:p>
            <a:pPr marL="285750" lvl="1" indent="-285750">
              <a:tabLst>
                <a:tab pos="3138488" algn="l"/>
              </a:tabLst>
            </a:pPr>
            <a:endParaRPr lang="en-GB" b="1" dirty="0"/>
          </a:p>
          <a:p>
            <a:pPr marL="285750" lvl="1" indent="-285750">
              <a:tabLst>
                <a:tab pos="3138488" algn="l"/>
              </a:tabLst>
            </a:pPr>
            <a:r>
              <a:rPr lang="en-GB" dirty="0">
                <a:cs typeface="Calibri" panose="020F0502020204030204" pitchFamily="34" charset="0"/>
                <a:sym typeface="Wingdings" panose="05000000000000000000" pitchFamily="2" charset="2"/>
              </a:rPr>
              <a:t>There is no good </a:t>
            </a:r>
            <a:r>
              <a:rPr lang="en-GB" b="1" dirty="0">
                <a:cs typeface="Calibri" panose="020F0502020204030204" pitchFamily="34" charset="0"/>
                <a:sym typeface="Wingdings" panose="05000000000000000000" pitchFamily="2" charset="2"/>
              </a:rPr>
              <a:t>theory</a:t>
            </a:r>
            <a:r>
              <a:rPr lang="en-GB" dirty="0">
                <a:cs typeface="Calibri" panose="020F0502020204030204" pitchFamily="34" charset="0"/>
                <a:sym typeface="Wingdings" panose="05000000000000000000" pitchFamily="2" charset="2"/>
              </a:rPr>
              <a:t> about how socio-demographic variables </a:t>
            </a:r>
            <a:r>
              <a:rPr lang="en-GB" b="1" dirty="0">
                <a:cs typeface="Calibri" panose="020F0502020204030204" pitchFamily="34" charset="0"/>
                <a:sym typeface="Wingdings" panose="05000000000000000000" pitchFamily="2" charset="2"/>
              </a:rPr>
              <a:t>interact</a:t>
            </a:r>
            <a:r>
              <a:rPr lang="en-GB" dirty="0">
                <a:cs typeface="Calibri" panose="020F0502020204030204" pitchFamily="34" charset="0"/>
                <a:sym typeface="Wingdings" panose="05000000000000000000" pitchFamily="2" charset="2"/>
              </a:rPr>
              <a:t> with tastes and preferences</a:t>
            </a:r>
          </a:p>
          <a:p>
            <a:pPr marL="285750" lvl="1" indent="-285750">
              <a:tabLst>
                <a:tab pos="3138488" algn="l"/>
              </a:tabLst>
            </a:pPr>
            <a:endParaRPr lang="en-GB" b="1" dirty="0"/>
          </a:p>
          <a:p>
            <a:pPr marL="285750" lvl="1" indent="-285750">
              <a:buFont typeface="Wingdings" pitchFamily="2" charset="2"/>
              <a:buChar char="Ø"/>
              <a:tabLst>
                <a:tab pos="3138488" algn="l"/>
              </a:tabLst>
            </a:pPr>
            <a:r>
              <a:rPr lang="en-GB" dirty="0">
                <a:cs typeface="Calibri" panose="020F0502020204030204" pitchFamily="34" charset="0"/>
                <a:sym typeface="Wingdings" panose="05000000000000000000" pitchFamily="2" charset="2"/>
              </a:rPr>
              <a:t>It is often unclear how to incorporate socio-demographic variables in the utility function</a:t>
            </a:r>
          </a:p>
          <a:p>
            <a:pPr marL="285750" lvl="1" indent="-285750">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720000"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2" descr="Image result for understand icon">
            <a:extLst>
              <a:ext uri="{FF2B5EF4-FFF2-40B4-BE49-F238E27FC236}">
                <a16:creationId xmlns:a16="http://schemas.microsoft.com/office/drawing/2014/main" id="{D14D7958-D6C1-948A-75FA-345374BCA7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326" y="3859023"/>
            <a:ext cx="969489" cy="9694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A35073E-36E4-A30B-577D-2088C5BB661F}"/>
              </a:ext>
            </a:extLst>
          </p:cNvPr>
          <p:cNvSpPr txBox="1"/>
          <p:nvPr/>
        </p:nvSpPr>
        <p:spPr>
          <a:xfrm>
            <a:off x="1981201" y="3507673"/>
            <a:ext cx="6329880" cy="167219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We might as well feed socio-demographic variables to the MLP</a:t>
            </a:r>
          </a:p>
        </p:txBody>
      </p:sp>
      <p:pic>
        <p:nvPicPr>
          <p:cNvPr id="18" name="Picture 2" descr="Inducing choice paralysis: how retailers bury customers in an avalanche of  options">
            <a:extLst>
              <a:ext uri="{FF2B5EF4-FFF2-40B4-BE49-F238E27FC236}">
                <a16:creationId xmlns:a16="http://schemas.microsoft.com/office/drawing/2014/main" id="{2A2AF620-0821-E5B6-4ED2-E4C779F50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8513" y="1080000"/>
            <a:ext cx="3239418" cy="2328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334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19999" y="1268760"/>
            <a:ext cx="6912071"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720000"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25F1079E-FEC0-0AEF-5294-1B1D95E55BAB}"/>
              </a:ext>
            </a:extLst>
          </p:cNvPr>
          <p:cNvSpPr txBox="1">
            <a:spLocks/>
          </p:cNvSpPr>
          <p:nvPr/>
        </p:nvSpPr>
        <p:spPr>
          <a:xfrm>
            <a:off x="720000" y="1728000"/>
            <a:ext cx="4856207" cy="4829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Categorical socio-</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dem</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data with more than two levels (e.g. ‘AGE’, INCOME’) must be dummy-coded</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0AB0E11-EE6A-85E8-8780-4AA7C8C42DB3}"/>
              </a:ext>
            </a:extLst>
          </p:cNvPr>
          <p:cNvSpPr txBox="1"/>
          <p:nvPr/>
        </p:nvSpPr>
        <p:spPr>
          <a:xfrm>
            <a:off x="4827180" y="4379581"/>
            <a:ext cx="5146159" cy="2289777"/>
          </a:xfrm>
          <a:prstGeom prst="rect">
            <a:avLst/>
          </a:prstGeom>
          <a:noFill/>
        </p:spPr>
        <p:txBody>
          <a:bodyPr wrap="square" rtlCol="0">
            <a:noAutofit/>
          </a:bodyPr>
          <a:lstStyle/>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Dummy coding each ORIGIN/DEST station leads to many </a:t>
            </a:r>
            <a:r>
              <a:rPr kumimoji="0" lang="en-GB" sz="1800" b="1" i="0" u="sng"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sparse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columns</a:t>
            </a:r>
          </a:p>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Just 5 stations account for the majority of the trips</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Therefore, we treat (recode) all non-frequent stations as one category</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10" name="Elbow Connector 9">
            <a:extLst>
              <a:ext uri="{FF2B5EF4-FFF2-40B4-BE49-F238E27FC236}">
                <a16:creationId xmlns:a16="http://schemas.microsoft.com/office/drawing/2014/main" id="{3F6B0753-127D-231A-5A1E-D4171CB9F17F}"/>
              </a:ext>
            </a:extLst>
          </p:cNvPr>
          <p:cNvCxnSpPr>
            <a:cxnSpLocks/>
          </p:cNvCxnSpPr>
          <p:nvPr/>
        </p:nvCxnSpPr>
        <p:spPr>
          <a:xfrm rot="5400000" flipH="1" flipV="1">
            <a:off x="3970280" y="3263782"/>
            <a:ext cx="2284967" cy="288941"/>
          </a:xfrm>
          <a:prstGeom prst="bentConnector3">
            <a:avLst>
              <a:gd name="adj1" fmla="val 9979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E44F612-E9B2-6438-1C8B-A77DCDB6D9BD}"/>
              </a:ext>
            </a:extLst>
          </p:cNvPr>
          <p:cNvPicPr>
            <a:picLocks noChangeAspect="1"/>
          </p:cNvPicPr>
          <p:nvPr/>
        </p:nvPicPr>
        <p:blipFill>
          <a:blip r:embed="rId2"/>
          <a:stretch>
            <a:fillRect/>
          </a:stretch>
        </p:blipFill>
        <p:spPr>
          <a:xfrm>
            <a:off x="645727" y="3505625"/>
            <a:ext cx="4006476" cy="3163734"/>
          </a:xfrm>
          <a:prstGeom prst="rect">
            <a:avLst/>
          </a:prstGeom>
          <a:ln>
            <a:noFill/>
          </a:ln>
          <a:effectLst>
            <a:outerShdw blurRad="292100" dist="139700" dir="2700000" algn="tl" rotWithShape="0">
              <a:srgbClr val="333333">
                <a:alpha val="65000"/>
              </a:srgbClr>
            </a:outerShdw>
          </a:effectLst>
        </p:spPr>
      </p:pic>
      <p:cxnSp>
        <p:nvCxnSpPr>
          <p:cNvPr id="15" name="Elbow Connector 14">
            <a:extLst>
              <a:ext uri="{FF2B5EF4-FFF2-40B4-BE49-F238E27FC236}">
                <a16:creationId xmlns:a16="http://schemas.microsoft.com/office/drawing/2014/main" id="{252555E2-F9D2-A609-F65E-75EF1178BC36}"/>
              </a:ext>
            </a:extLst>
          </p:cNvPr>
          <p:cNvCxnSpPr>
            <a:cxnSpLocks/>
          </p:cNvCxnSpPr>
          <p:nvPr/>
        </p:nvCxnSpPr>
        <p:spPr>
          <a:xfrm rot="5400000" flipH="1" flipV="1">
            <a:off x="4792589" y="3405791"/>
            <a:ext cx="883534" cy="111249"/>
          </a:xfrm>
          <a:prstGeom prst="bentConnector3">
            <a:avLst>
              <a:gd name="adj1" fmla="val 9934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EBDBB0A-1A66-FADE-F05A-A3FE69FC2AA1}"/>
              </a:ext>
            </a:extLst>
          </p:cNvPr>
          <p:cNvSpPr txBox="1"/>
          <p:nvPr/>
        </p:nvSpPr>
        <p:spPr>
          <a:xfrm>
            <a:off x="5392051" y="3698706"/>
            <a:ext cx="6346293" cy="459016"/>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Converts categorical data into new dummy columns</a:t>
            </a:r>
          </a:p>
        </p:txBody>
      </p:sp>
      <p:pic>
        <p:nvPicPr>
          <p:cNvPr id="8" name="Picture 7">
            <a:extLst>
              <a:ext uri="{FF2B5EF4-FFF2-40B4-BE49-F238E27FC236}">
                <a16:creationId xmlns:a16="http://schemas.microsoft.com/office/drawing/2014/main" id="{0A4B4C42-7056-08EF-AC38-185C109D98C1}"/>
              </a:ext>
            </a:extLst>
          </p:cNvPr>
          <p:cNvPicPr>
            <a:picLocks noChangeAspect="1"/>
          </p:cNvPicPr>
          <p:nvPr/>
        </p:nvPicPr>
        <p:blipFill>
          <a:blip r:embed="rId3"/>
          <a:stretch>
            <a:fillRect/>
          </a:stretch>
        </p:blipFill>
        <p:spPr>
          <a:xfrm>
            <a:off x="5407589" y="1913490"/>
            <a:ext cx="6610954" cy="2284967"/>
          </a:xfrm>
          <a:prstGeom prst="rect">
            <a:avLst/>
          </a:prstGeom>
        </p:spPr>
      </p:pic>
    </p:spTree>
    <p:extLst>
      <p:ext uri="{BB962C8B-B14F-4D97-AF65-F5344CB8AC3E}">
        <p14:creationId xmlns:p14="http://schemas.microsoft.com/office/powerpoint/2010/main" val="30192872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6866804"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454178"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25F1079E-FEC0-0AEF-5294-1B1D95E55BAB}"/>
              </a:ext>
            </a:extLst>
          </p:cNvPr>
          <p:cNvSpPr txBox="1">
            <a:spLocks/>
          </p:cNvSpPr>
          <p:nvPr/>
        </p:nvSpPr>
        <p:spPr>
          <a:xfrm>
            <a:off x="720000" y="1728000"/>
            <a:ext cx="4856207" cy="4829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Categorical socio-</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data (e.g. ‘purpose’, destination’) must be dummy-coded</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Extend the list of features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902DEC1-BCEB-0C33-A658-7B4AC1431C61}"/>
              </a:ext>
            </a:extLst>
          </p:cNvPr>
          <p:cNvPicPr>
            <a:picLocks noChangeAspect="1"/>
          </p:cNvPicPr>
          <p:nvPr/>
        </p:nvPicPr>
        <p:blipFill>
          <a:blip r:embed="rId2"/>
          <a:stretch>
            <a:fillRect/>
          </a:stretch>
        </p:blipFill>
        <p:spPr>
          <a:xfrm>
            <a:off x="816270" y="3408252"/>
            <a:ext cx="9431925" cy="2948098"/>
          </a:xfrm>
          <a:prstGeom prst="rect">
            <a:avLst/>
          </a:prstGeom>
          <a:ln>
            <a:noFill/>
          </a:ln>
          <a:effectLst>
            <a:outerShdw blurRad="292100" dist="139700" dir="2700000" algn="tl" rotWithShape="0">
              <a:srgbClr val="333333">
                <a:alpha val="65000"/>
              </a:srgbClr>
            </a:outerShdw>
          </a:effectLst>
        </p:spPr>
      </p:pic>
      <p:sp>
        <p:nvSpPr>
          <p:cNvPr id="13" name="Rounded Rectangle 12">
            <a:extLst>
              <a:ext uri="{FF2B5EF4-FFF2-40B4-BE49-F238E27FC236}">
                <a16:creationId xmlns:a16="http://schemas.microsoft.com/office/drawing/2014/main" id="{4DF109A3-DBFC-9891-6C6C-0BBD5EE039CD}"/>
              </a:ext>
            </a:extLst>
          </p:cNvPr>
          <p:cNvSpPr/>
          <p:nvPr/>
        </p:nvSpPr>
        <p:spPr>
          <a:xfrm>
            <a:off x="1857272" y="4295554"/>
            <a:ext cx="2556000" cy="202019"/>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1C31C59-DB1D-D959-2FF6-D560B27CE998}"/>
              </a:ext>
            </a:extLst>
          </p:cNvPr>
          <p:cNvSpPr txBox="1"/>
          <p:nvPr/>
        </p:nvSpPr>
        <p:spPr>
          <a:xfrm>
            <a:off x="6349974" y="3901314"/>
            <a:ext cx="3595004"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Categorical data with just two levels</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1DFAAB3D-1D96-9256-44A5-B6476E313850}"/>
              </a:ext>
            </a:extLst>
          </p:cNvPr>
          <p:cNvCxnSpPr>
            <a:stCxn id="14" idx="1"/>
          </p:cNvCxnSpPr>
          <p:nvPr/>
        </p:nvCxnSpPr>
        <p:spPr>
          <a:xfrm flipH="1">
            <a:off x="4688950" y="4115070"/>
            <a:ext cx="1661024" cy="254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01954BAB-83AE-5C2C-1FFB-C90774FD823E}"/>
              </a:ext>
            </a:extLst>
          </p:cNvPr>
          <p:cNvSpPr/>
          <p:nvPr/>
        </p:nvSpPr>
        <p:spPr>
          <a:xfrm>
            <a:off x="10334843" y="4306186"/>
            <a:ext cx="425302" cy="1860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00747C8-99A8-4793-D5A0-29E9E6DB9293}"/>
              </a:ext>
            </a:extLst>
          </p:cNvPr>
          <p:cNvSpPr txBox="1"/>
          <p:nvPr/>
        </p:nvSpPr>
        <p:spPr>
          <a:xfrm>
            <a:off x="10834576" y="3785191"/>
            <a:ext cx="1294769" cy="2571159"/>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We add many new features (43)</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Increasing risk of overfitting</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134645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19999" y="1268760"/>
            <a:ext cx="6984499"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720000"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25F1079E-FEC0-0AEF-5294-1B1D95E55BAB}"/>
              </a:ext>
            </a:extLst>
          </p:cNvPr>
          <p:cNvSpPr txBox="1">
            <a:spLocks/>
          </p:cNvSpPr>
          <p:nvPr/>
        </p:nvSpPr>
        <p:spPr>
          <a:xfrm>
            <a:off x="720000" y="1728000"/>
            <a:ext cx="4856207" cy="5018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Categorical socio-</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data (e.g. ‘purpose’, destination’) must be dummy-coded</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Extend the list of features</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Scale the data</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Dummy code the choices </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Create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TensorDatasets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Create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DataLoader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objects</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Conduct hyperparameter search</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Train the model with the best hyperparameters and compute LL on the test data</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ight Brace 6">
            <a:extLst>
              <a:ext uri="{FF2B5EF4-FFF2-40B4-BE49-F238E27FC236}">
                <a16:creationId xmlns:a16="http://schemas.microsoft.com/office/drawing/2014/main" id="{EB47C34D-44F2-46DB-D3EF-39E410997B12}"/>
              </a:ext>
            </a:extLst>
          </p:cNvPr>
          <p:cNvSpPr/>
          <p:nvPr/>
        </p:nvSpPr>
        <p:spPr>
          <a:xfrm>
            <a:off x="5231219" y="3429000"/>
            <a:ext cx="344988" cy="2795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7D1646B-1507-75E5-DF25-13068E20B88C}"/>
              </a:ext>
            </a:extLst>
          </p:cNvPr>
          <p:cNvSpPr txBox="1"/>
          <p:nvPr/>
        </p:nvSpPr>
        <p:spPr>
          <a:xfrm>
            <a:off x="5618739" y="4568515"/>
            <a:ext cx="1265274" cy="104199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Exactly the same as before</a:t>
            </a:r>
          </a:p>
        </p:txBody>
      </p:sp>
      <p:pic>
        <p:nvPicPr>
          <p:cNvPr id="1026" name="Picture 2" descr="Copy file - User Interface &amp; Gesture Icons">
            <a:extLst>
              <a:ext uri="{FF2B5EF4-FFF2-40B4-BE49-F238E27FC236}">
                <a16:creationId xmlns:a16="http://schemas.microsoft.com/office/drawing/2014/main" id="{6DF8DC73-337F-11EA-B804-F0B7926FBD08}"/>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34177" y="3439527"/>
            <a:ext cx="2958805" cy="2958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56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763F07-1156-B4E2-090E-82F4BD983A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0069" y="2111721"/>
            <a:ext cx="6558214" cy="3237599"/>
          </a:xfrm>
          <a:prstGeom prst="rect">
            <a:avLst/>
          </a:prstGeom>
        </p:spPr>
      </p:pic>
      <p:sp>
        <p:nvSpPr>
          <p:cNvPr id="5" name="Content Placeholder 2"/>
          <p:cNvSpPr>
            <a:spLocks noGrp="1"/>
          </p:cNvSpPr>
          <p:nvPr>
            <p:ph idx="1"/>
          </p:nvPr>
        </p:nvSpPr>
        <p:spPr>
          <a:xfrm>
            <a:off x="720000" y="1268760"/>
            <a:ext cx="6866804"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DB782C2-3560-15FB-C469-846293C4EF25}"/>
              </a:ext>
            </a:extLst>
          </p:cNvPr>
          <p:cNvSpPr txBox="1"/>
          <p:nvPr/>
        </p:nvSpPr>
        <p:spPr>
          <a:xfrm>
            <a:off x="7072777" y="2100404"/>
            <a:ext cx="4995176" cy="2824681"/>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Adding socio-demographic features further substantially improves the generalisation performance</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But it is unclear how this comes about</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7" name="Picture 6">
            <a:extLst>
              <a:ext uri="{FF2B5EF4-FFF2-40B4-BE49-F238E27FC236}">
                <a16:creationId xmlns:a16="http://schemas.microsoft.com/office/drawing/2014/main" id="{0FEFA790-8FFA-8764-9640-3E3F1867BE0D}"/>
              </a:ext>
            </a:extLst>
          </p:cNvPr>
          <p:cNvPicPr>
            <a:picLocks noChangeAspect="1"/>
          </p:cNvPicPr>
          <p:nvPr/>
        </p:nvPicPr>
        <p:blipFill>
          <a:blip r:embed="rId3">
            <a:duotone>
              <a:schemeClr val="accent5">
                <a:shade val="45000"/>
                <a:satMod val="135000"/>
              </a:schemeClr>
              <a:prstClr val="white"/>
            </a:duotone>
          </a:blip>
          <a:stretch>
            <a:fillRect/>
          </a:stretch>
        </p:blipFill>
        <p:spPr>
          <a:xfrm>
            <a:off x="7461247" y="3651283"/>
            <a:ext cx="778511" cy="813600"/>
          </a:xfrm>
          <a:prstGeom prst="rect">
            <a:avLst/>
          </a:prstGeom>
        </p:spPr>
      </p:pic>
    </p:spTree>
    <p:extLst>
      <p:ext uri="{BB962C8B-B14F-4D97-AF65-F5344CB8AC3E}">
        <p14:creationId xmlns:p14="http://schemas.microsoft.com/office/powerpoint/2010/main" val="232214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C23131-4261-1FE8-BAB5-18C39B4F21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0000" y="2119853"/>
            <a:ext cx="6558214" cy="3237599"/>
          </a:xfrm>
          <a:prstGeom prst="rect">
            <a:avLst/>
          </a:prstGeom>
        </p:spPr>
      </p:pic>
      <p:sp>
        <p:nvSpPr>
          <p:cNvPr id="5" name="Content Placeholder 2"/>
          <p:cNvSpPr>
            <a:spLocks noGrp="1"/>
          </p:cNvSpPr>
          <p:nvPr>
            <p:ph idx="1"/>
          </p:nvPr>
        </p:nvSpPr>
        <p:spPr>
          <a:xfrm>
            <a:off x="720000" y="1268760"/>
            <a:ext cx="6866804"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DB782C2-3560-15FB-C469-846293C4EF25}"/>
              </a:ext>
            </a:extLst>
          </p:cNvPr>
          <p:cNvSpPr txBox="1"/>
          <p:nvPr/>
        </p:nvSpPr>
        <p:spPr>
          <a:xfrm>
            <a:off x="7072777" y="2100404"/>
            <a:ext cx="4995176" cy="2824681"/>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Adding socio-demographic features further substantially improves the generalisation performance</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But it is unclear how this comes about</a:t>
            </a: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E20EF7B9-2B71-1B26-18DE-767DEA5BA253}"/>
              </a:ext>
            </a:extLst>
          </p:cNvPr>
          <p:cNvPicPr>
            <a:picLocks noChangeAspect="1"/>
          </p:cNvPicPr>
          <p:nvPr/>
        </p:nvPicPr>
        <p:blipFill>
          <a:blip r:embed="rId3">
            <a:duotone>
              <a:schemeClr val="accent5">
                <a:shade val="45000"/>
                <a:satMod val="135000"/>
              </a:schemeClr>
              <a:prstClr val="white"/>
            </a:duotone>
          </a:blip>
          <a:stretch>
            <a:fillRect/>
          </a:stretch>
        </p:blipFill>
        <p:spPr>
          <a:xfrm>
            <a:off x="8293871" y="3717451"/>
            <a:ext cx="2128802" cy="2224751"/>
          </a:xfrm>
          <a:prstGeom prst="rect">
            <a:avLst/>
          </a:prstGeom>
        </p:spPr>
      </p:pic>
    </p:spTree>
    <p:extLst>
      <p:ext uri="{BB962C8B-B14F-4D97-AF65-F5344CB8AC3E}">
        <p14:creationId xmlns:p14="http://schemas.microsoft.com/office/powerpoint/2010/main" val="83953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59"/>
            <a:ext cx="10412288" cy="1580767"/>
          </a:xfrm>
        </p:spPr>
        <p:txBody>
          <a:bodyPr>
            <a:noAutofit/>
          </a:bodyPr>
          <a:lstStyle/>
          <a:p>
            <a:pPr marL="0" lvl="1" indent="0">
              <a:buNone/>
              <a:tabLst>
                <a:tab pos="3138488" algn="l"/>
              </a:tabLst>
            </a:pPr>
            <a:r>
              <a:rPr lang="en-GB" b="1" dirty="0"/>
              <a:t>Final observations</a:t>
            </a:r>
          </a:p>
          <a:p>
            <a:pPr algn="l" defTabSz="904875">
              <a:tabLst>
                <a:tab pos="715963" algn="l"/>
                <a:tab pos="3228975" algn="l"/>
              </a:tabLst>
            </a:pPr>
            <a:r>
              <a:rPr lang="en-GB" dirty="0">
                <a:cs typeface="Calibri" panose="020F0502020204030204" pitchFamily="34" charset="0"/>
                <a:sym typeface="Wingdings" panose="05000000000000000000" pitchFamily="2" charset="2"/>
              </a:rPr>
              <a:t>MLPs usually outperform traditional MNL-based choice models in terms of model fit</a:t>
            </a:r>
          </a:p>
          <a:p>
            <a:pPr algn="l" defTabSz="904875">
              <a:tabLst>
                <a:tab pos="715963" algn="l"/>
                <a:tab pos="3228975" algn="l"/>
              </a:tabLst>
            </a:pPr>
            <a:endParaRPr lang="en-GB" dirty="0">
              <a:cs typeface="Calibri" panose="020F0502020204030204" pitchFamily="34" charset="0"/>
              <a:sym typeface="Wingdings" panose="05000000000000000000" pitchFamily="2" charset="2"/>
            </a:endParaRPr>
          </a:p>
          <a:p>
            <a:pPr algn="l" defTabSz="904875">
              <a:tabLst>
                <a:tab pos="715963" algn="l"/>
                <a:tab pos="3228975" algn="l"/>
              </a:tabLst>
            </a:pPr>
            <a:r>
              <a:rPr lang="en-GB" dirty="0">
                <a:cs typeface="Calibri" panose="020F0502020204030204" pitchFamily="34" charset="0"/>
                <a:sym typeface="Wingdings" panose="05000000000000000000" pitchFamily="2" charset="2"/>
              </a:rPr>
              <a:t>MLPs indeed can overcome the ad-hoc-ness of the model specification in traditional choice models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MLP</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8C30AA8F-AFC6-03E4-AC8F-BD2A07705EF2}"/>
              </a:ext>
            </a:extLst>
          </p:cNvPr>
          <p:cNvGrpSpPr/>
          <p:nvPr/>
        </p:nvGrpSpPr>
        <p:grpSpPr>
          <a:xfrm>
            <a:off x="719999" y="2860900"/>
            <a:ext cx="11262894" cy="3906569"/>
            <a:chOff x="719999" y="2860900"/>
            <a:chExt cx="11262894" cy="3906569"/>
          </a:xfrm>
        </p:grpSpPr>
        <p:sp>
          <p:nvSpPr>
            <p:cNvPr id="2" name="TextBox 1">
              <a:extLst>
                <a:ext uri="{FF2B5EF4-FFF2-40B4-BE49-F238E27FC236}">
                  <a16:creationId xmlns:a16="http://schemas.microsoft.com/office/drawing/2014/main" id="{DAFCEE82-256B-01C7-01DA-E2ABF19E3EFF}"/>
                </a:ext>
              </a:extLst>
            </p:cNvPr>
            <p:cNvSpPr txBox="1"/>
            <p:nvPr/>
          </p:nvSpPr>
          <p:spPr>
            <a:xfrm>
              <a:off x="719999" y="2860900"/>
              <a:ext cx="6586147" cy="3906569"/>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However …</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give ZERO behavioural or economic insight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may violate behavioural intuition e.g.</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An increase in cost will (in some cases) lead to an increase in demand</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Despite their complexity MLPs cannot account for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unobserved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preference heterogeneity </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One cannot “trust” this model to make sensible predictions + multiple outcomes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also involve (hyper)parameters (still prone to ad-hoc-ness)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7" name="Group 6">
              <a:extLst>
                <a:ext uri="{FF2B5EF4-FFF2-40B4-BE49-F238E27FC236}">
                  <a16:creationId xmlns:a16="http://schemas.microsoft.com/office/drawing/2014/main" id="{62A266A3-82F1-E360-958D-134D3922EE3A}"/>
                </a:ext>
              </a:extLst>
            </p:cNvPr>
            <p:cNvGrpSpPr/>
            <p:nvPr/>
          </p:nvGrpSpPr>
          <p:grpSpPr>
            <a:xfrm>
              <a:off x="7413649" y="4008475"/>
              <a:ext cx="1249378" cy="1919334"/>
              <a:chOff x="6762939" y="2736093"/>
              <a:chExt cx="1249378" cy="1919334"/>
            </a:xfrm>
          </p:grpSpPr>
          <p:sp>
            <p:nvSpPr>
              <p:cNvPr id="9" name="Right Arrow 8">
                <a:extLst>
                  <a:ext uri="{FF2B5EF4-FFF2-40B4-BE49-F238E27FC236}">
                    <a16:creationId xmlns:a16="http://schemas.microsoft.com/office/drawing/2014/main" id="{1C3D50A9-861C-3B1D-EEF7-CD19541AFEAB}"/>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2" descr="Image result for understand icon">
                <a:extLst>
                  <a:ext uri="{FF2B5EF4-FFF2-40B4-BE49-F238E27FC236}">
                    <a16:creationId xmlns:a16="http://schemas.microsoft.com/office/drawing/2014/main" id="{99FB32A6-A3B4-DF65-EF81-227894C005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578C649A-CE18-6C32-7B9D-4BBD0EE8763D}"/>
                </a:ext>
              </a:extLst>
            </p:cNvPr>
            <p:cNvSpPr txBox="1"/>
            <p:nvPr/>
          </p:nvSpPr>
          <p:spPr>
            <a:xfrm>
              <a:off x="8704448" y="4548892"/>
              <a:ext cx="3278445" cy="91898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Utility-based ML</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spTree>
    <p:extLst>
      <p:ext uri="{BB962C8B-B14F-4D97-AF65-F5344CB8AC3E}">
        <p14:creationId xmlns:p14="http://schemas.microsoft.com/office/powerpoint/2010/main" val="37284841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484784"/>
            <a:ext cx="10369152" cy="3960440"/>
          </a:xfrm>
        </p:spPr>
        <p:txBody>
          <a:bodyPr anchor="t"/>
          <a:lstStyle/>
          <a:p>
            <a:r>
              <a:rPr lang="en-GB" sz="4000" dirty="0"/>
              <a:t>Lab session 1</a:t>
            </a:r>
            <a:br>
              <a:rPr lang="en-GB" sz="4000" dirty="0"/>
            </a:br>
            <a:br>
              <a:rPr lang="en-GB" sz="4000" dirty="0"/>
            </a:br>
            <a:br>
              <a:rPr lang="en-GB" sz="4000" dirty="0"/>
            </a:br>
            <a:br>
              <a:rPr lang="en-GB" sz="4000" dirty="0"/>
            </a:br>
            <a:r>
              <a:rPr lang="en-US" sz="4000" dirty="0"/>
              <a:t>Machine learning approaches </a:t>
            </a:r>
            <a:br>
              <a:rPr lang="en-US" sz="4000" dirty="0"/>
            </a:br>
            <a:r>
              <a:rPr lang="en-US" sz="4000" dirty="0"/>
              <a:t>for discrete choice analysis</a:t>
            </a:r>
            <a:endParaRPr lang="en-GB" sz="4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5189190" y="2564904"/>
            <a:ext cx="1813620" cy="1095843"/>
          </a:xfrm>
          <a:prstGeom prst="rect">
            <a:avLst/>
          </a:prstGeom>
        </p:spPr>
      </p:pic>
    </p:spTree>
    <p:extLst>
      <p:ext uri="{BB962C8B-B14F-4D97-AF65-F5344CB8AC3E}">
        <p14:creationId xmlns:p14="http://schemas.microsoft.com/office/powerpoint/2010/main" val="3846729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4"/>
          <p:cNvSpPr>
            <a:spLocks noGrp="1"/>
          </p:cNvSpPr>
          <p:nvPr>
            <p:ph idx="1"/>
          </p:nvPr>
        </p:nvSpPr>
        <p:spPr>
          <a:xfrm>
            <a:off x="1044000" y="1260000"/>
            <a:ext cx="10022904" cy="4997151"/>
          </a:xfrm>
        </p:spPr>
        <p:txBody>
          <a:bodyPr>
            <a:normAutofit/>
          </a:bodyPr>
          <a:lstStyle/>
          <a:p>
            <a:pPr marL="0" indent="0">
              <a:buNone/>
            </a:pPr>
            <a:r>
              <a:rPr lang="en-GB" sz="1800" b="1" dirty="0"/>
              <a:t>Lab sessions aim to</a:t>
            </a:r>
          </a:p>
          <a:p>
            <a:r>
              <a:rPr lang="en-GB" b="0" i="0" dirty="0">
                <a:effectLst/>
                <a:latin typeface="-apple-system"/>
              </a:rPr>
              <a:t>Illustrate how models and theory discussed in the classroom work out in practice</a:t>
            </a:r>
            <a:endParaRPr lang="en-US" sz="1800" dirty="0"/>
          </a:p>
          <a:p>
            <a:r>
              <a:rPr lang="en-US" sz="1800" dirty="0"/>
              <a:t>Help you gather hands-on machine learning skills.</a:t>
            </a:r>
          </a:p>
          <a:p>
            <a:pPr marL="0" indent="0">
              <a:buNone/>
            </a:pPr>
            <a:endParaRPr lang="en-GB" sz="1800" b="1" dirty="0"/>
          </a:p>
          <a:p>
            <a:pPr marL="0" indent="0">
              <a:buNone/>
            </a:pPr>
            <a:r>
              <a:rPr lang="en-GB" sz="1800" b="1" dirty="0"/>
              <a:t>Learning objective for lab session 1</a:t>
            </a:r>
          </a:p>
          <a:p>
            <a:pPr>
              <a:buFont typeface="+mj-lt"/>
              <a:buAutoNum type="arabicPeriod"/>
            </a:pPr>
            <a:r>
              <a:rPr lang="en-US" sz="1800" dirty="0"/>
              <a:t>Prepare (choice) data for training Artificial Neural Networks</a:t>
            </a:r>
          </a:p>
          <a:p>
            <a:pPr>
              <a:buFont typeface="+mj-lt"/>
              <a:buAutoNum type="arabicPeriod"/>
            </a:pPr>
            <a:r>
              <a:rPr lang="en-US" sz="1800" dirty="0"/>
              <a:t>Train </a:t>
            </a:r>
            <a:r>
              <a:rPr lang="en-US" sz="1800" dirty="0" err="1"/>
              <a:t>MultiLayerPerceptron</a:t>
            </a:r>
            <a:r>
              <a:rPr lang="en-US" sz="1800" dirty="0"/>
              <a:t> (MLP) neural network for a classification task</a:t>
            </a:r>
          </a:p>
          <a:p>
            <a:pPr>
              <a:buFont typeface="+mj-lt"/>
              <a:buAutoNum type="arabicPeriod"/>
            </a:pPr>
            <a:r>
              <a:rPr lang="en-US" sz="1800" dirty="0"/>
              <a:t>Tune the </a:t>
            </a:r>
            <a:r>
              <a:rPr lang="en-US" sz="1800" dirty="0" err="1"/>
              <a:t>hyperparameter</a:t>
            </a:r>
            <a:r>
              <a:rPr lang="en-US" sz="1800" dirty="0"/>
              <a:t> and network architectures to improve the model performance</a:t>
            </a:r>
          </a:p>
          <a:p>
            <a:pPr>
              <a:buFont typeface="+mj-lt"/>
              <a:buAutoNum type="arabicPeriod"/>
            </a:pPr>
            <a:endParaRPr lang="en-US" sz="1800" dirty="0"/>
          </a:p>
          <a:p>
            <a:pPr marL="57150" indent="0">
              <a:buNone/>
              <a:tabLst>
                <a:tab pos="3138488" algn="l"/>
              </a:tabLst>
            </a:pPr>
            <a:r>
              <a:rPr lang="en-GB" sz="1800" b="1" dirty="0"/>
              <a:t>Exercises</a:t>
            </a:r>
          </a:p>
          <a:p>
            <a:pPr indent="-285750">
              <a:tabLst>
                <a:tab pos="3138488" algn="l"/>
              </a:tabLst>
            </a:pPr>
            <a:r>
              <a:rPr lang="en-GB" sz="1800" dirty="0"/>
              <a:t>The notebooks contain several exercises</a:t>
            </a:r>
          </a:p>
          <a:p>
            <a:pPr indent="-285750">
              <a:tabLst>
                <a:tab pos="3138488" algn="l"/>
              </a:tabLst>
            </a:pPr>
            <a:r>
              <a:rPr lang="en-GB" sz="1800" dirty="0"/>
              <a:t>Do not just run the entire notebook at once and declare victory</a:t>
            </a:r>
          </a:p>
          <a:p>
            <a:pPr>
              <a:buFont typeface="+mj-lt"/>
              <a:buAutoNum type="arabicPeriod"/>
            </a:pPr>
            <a:endParaRPr lang="en-US" sz="1800" dirty="0"/>
          </a:p>
        </p:txBody>
      </p:sp>
    </p:spTree>
    <p:extLst>
      <p:ext uri="{BB962C8B-B14F-4D97-AF65-F5344CB8AC3E}">
        <p14:creationId xmlns:p14="http://schemas.microsoft.com/office/powerpoint/2010/main" val="2923740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4"/>
          <p:cNvSpPr>
            <a:spLocks noGrp="1"/>
          </p:cNvSpPr>
          <p:nvPr>
            <p:ph idx="1"/>
          </p:nvPr>
        </p:nvSpPr>
        <p:spPr>
          <a:xfrm>
            <a:off x="1044000" y="1260000"/>
            <a:ext cx="8582744" cy="4997151"/>
          </a:xfrm>
        </p:spPr>
        <p:txBody>
          <a:bodyPr>
            <a:normAutofit/>
          </a:bodyPr>
          <a:lstStyle/>
          <a:p>
            <a:pPr marL="0" indent="0">
              <a:buNone/>
            </a:pPr>
            <a:r>
              <a:rPr lang="en-GB" sz="1800" b="1" dirty="0"/>
              <a:t>Practicalities</a:t>
            </a:r>
          </a:p>
          <a:p>
            <a:r>
              <a:rPr lang="en-US" sz="1800" dirty="0" err="1"/>
              <a:t>Jupyter</a:t>
            </a:r>
            <a:r>
              <a:rPr lang="en-US" sz="1800" dirty="0"/>
              <a:t> notebooks and </a:t>
            </a:r>
            <a:r>
              <a:rPr lang="en-US" sz="1800" b="1" dirty="0"/>
              <a:t>instructions</a:t>
            </a:r>
            <a:r>
              <a:rPr lang="en-US" sz="1800" dirty="0"/>
              <a:t> can be found on the  </a:t>
            </a:r>
            <a:r>
              <a:rPr lang="en-US" sz="1800" dirty="0">
                <a:hlinkClick r:id="rId2"/>
              </a:rPr>
              <a:t>GitHub</a:t>
            </a:r>
            <a:r>
              <a:rPr lang="en-US" sz="1800" dirty="0"/>
              <a:t> repo</a:t>
            </a:r>
          </a:p>
          <a:p>
            <a:endParaRPr lang="en-GB" sz="1800" dirty="0"/>
          </a:p>
          <a:p>
            <a:endParaRPr lang="en-GB" sz="1800" dirty="0"/>
          </a:p>
          <a:p>
            <a:r>
              <a:rPr lang="en-GB" sz="1800" dirty="0"/>
              <a:t>Duration: ±</a:t>
            </a:r>
            <a:r>
              <a:rPr lang="en-GB" sz="1800" b="1" dirty="0"/>
              <a:t>2 hr</a:t>
            </a:r>
          </a:p>
          <a:p>
            <a:endParaRPr lang="en-GB" sz="1800" dirty="0"/>
          </a:p>
          <a:p>
            <a:pPr marL="0" indent="0">
              <a:buNone/>
            </a:pPr>
            <a:endParaRPr lang="en-GB" sz="1800" b="1" dirty="0"/>
          </a:p>
          <a:p>
            <a:pPr marL="0" indent="0">
              <a:buNone/>
            </a:pPr>
            <a:r>
              <a:rPr lang="en-GB" sz="1800" b="1" dirty="0"/>
              <a:t>Answers</a:t>
            </a:r>
          </a:p>
          <a:p>
            <a:r>
              <a:rPr lang="en-GB" sz="1800" dirty="0" err="1"/>
              <a:t>Jupyter</a:t>
            </a:r>
            <a:r>
              <a:rPr lang="en-GB" sz="1800" dirty="0"/>
              <a:t> notebooks with codes and answers to exercises are distributed at the end of the day</a:t>
            </a:r>
          </a:p>
          <a:p>
            <a:endParaRPr lang="en-GB" sz="1800" dirty="0"/>
          </a:p>
        </p:txBody>
      </p:sp>
      <p:pic>
        <p:nvPicPr>
          <p:cNvPr id="3" name="Picture 2"/>
          <p:cNvPicPr>
            <a:picLocks noChangeAspect="1"/>
          </p:cNvPicPr>
          <p:nvPr/>
        </p:nvPicPr>
        <p:blipFill rotWithShape="1">
          <a:blip r:embed="rId3"/>
          <a:srcRect l="17883" t="30236" r="15412" b="30236"/>
          <a:stretch/>
        </p:blipFill>
        <p:spPr>
          <a:xfrm>
            <a:off x="9552481" y="3163826"/>
            <a:ext cx="1512169" cy="896100"/>
          </a:xfrm>
          <a:prstGeom prst="rect">
            <a:avLst/>
          </a:prstGeom>
        </p:spPr>
      </p:pic>
      <p:pic>
        <p:nvPicPr>
          <p:cNvPr id="9" name="Picture 8"/>
          <p:cNvPicPr>
            <a:picLocks noChangeAspect="1"/>
          </p:cNvPicPr>
          <p:nvPr/>
        </p:nvPicPr>
        <p:blipFill>
          <a:blip r:embed="rId4"/>
          <a:stretch>
            <a:fillRect/>
          </a:stretch>
        </p:blipFill>
        <p:spPr>
          <a:xfrm>
            <a:off x="9626744" y="917331"/>
            <a:ext cx="1512000" cy="362299"/>
          </a:xfrm>
          <a:prstGeom prst="rect">
            <a:avLst/>
          </a:prstGeom>
        </p:spPr>
      </p:pic>
      <p:pic>
        <p:nvPicPr>
          <p:cNvPr id="11" name="Picture 10"/>
          <p:cNvPicPr>
            <a:picLocks noChangeAspect="1"/>
          </p:cNvPicPr>
          <p:nvPr/>
        </p:nvPicPr>
        <p:blipFill>
          <a:blip r:embed="rId5"/>
          <a:stretch>
            <a:fillRect/>
          </a:stretch>
        </p:blipFill>
        <p:spPr>
          <a:xfrm>
            <a:off x="2999891" y="2507120"/>
            <a:ext cx="710208" cy="710208"/>
          </a:xfrm>
          <a:prstGeom prst="rect">
            <a:avLst/>
          </a:prstGeom>
        </p:spPr>
      </p:pic>
      <p:pic>
        <p:nvPicPr>
          <p:cNvPr id="12" name="Picture 11"/>
          <p:cNvPicPr>
            <a:picLocks noChangeAspect="1"/>
          </p:cNvPicPr>
          <p:nvPr/>
        </p:nvPicPr>
        <p:blipFill rotWithShape="1">
          <a:blip r:embed="rId6"/>
          <a:srcRect l="16926" t="15981" r="17870" b="16926"/>
          <a:stretch/>
        </p:blipFill>
        <p:spPr>
          <a:xfrm>
            <a:off x="9852135" y="4602641"/>
            <a:ext cx="1286609" cy="1323902"/>
          </a:xfrm>
          <a:prstGeom prst="rect">
            <a:avLst/>
          </a:prstGeom>
        </p:spPr>
      </p:pic>
      <p:pic>
        <p:nvPicPr>
          <p:cNvPr id="13" name="Picture 12"/>
          <p:cNvPicPr>
            <a:picLocks noChangeAspect="1"/>
          </p:cNvPicPr>
          <p:nvPr/>
        </p:nvPicPr>
        <p:blipFill rotWithShape="1">
          <a:blip r:embed="rId7"/>
          <a:srcRect l="6859" t="9025" r="6859" b="13123"/>
          <a:stretch/>
        </p:blipFill>
        <p:spPr>
          <a:xfrm>
            <a:off x="9807615" y="1902057"/>
            <a:ext cx="1001902" cy="906483"/>
          </a:xfrm>
          <a:prstGeom prst="rect">
            <a:avLst/>
          </a:prstGeom>
        </p:spPr>
      </p:pic>
    </p:spTree>
    <p:extLst>
      <p:ext uri="{BB962C8B-B14F-4D97-AF65-F5344CB8AC3E}">
        <p14:creationId xmlns:p14="http://schemas.microsoft.com/office/powerpoint/2010/main" val="2907368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4" name="Content Placeholder 3">
            <a:extLst>
              <a:ext uri="{FF2B5EF4-FFF2-40B4-BE49-F238E27FC236}">
                <a16:creationId xmlns:a16="http://schemas.microsoft.com/office/drawing/2014/main" id="{02F465D5-0B6F-F1C8-6FFD-E0D34F90CC9C}"/>
              </a:ext>
            </a:extLst>
          </p:cNvPr>
          <p:cNvSpPr>
            <a:spLocks noGrp="1"/>
          </p:cNvSpPr>
          <p:nvPr>
            <p:ph idx="1"/>
          </p:nvPr>
        </p:nvSpPr>
        <p:spPr>
          <a:xfrm>
            <a:off x="715992" y="1216325"/>
            <a:ext cx="9519690" cy="476674"/>
          </a:xfrm>
        </p:spPr>
        <p:txBody>
          <a:bodyPr/>
          <a:lstStyle/>
          <a:p>
            <a:pPr marL="0" indent="0">
              <a:buNone/>
            </a:pPr>
            <a:r>
              <a:rPr lang="en-GB" b="1" dirty="0"/>
              <a:t>The RUM-MNL model is not a perfect model of choice behaviour: it has four key limitations</a:t>
            </a:r>
          </a:p>
          <a:p>
            <a:pPr marL="0" indent="0">
              <a:buNone/>
            </a:pPr>
            <a:endParaRPr lang="en-GB" dirty="0"/>
          </a:p>
          <a:p>
            <a:endParaRPr lang="en-GB" dirty="0"/>
          </a:p>
          <a:p>
            <a:endParaRPr lang="en-GB" dirty="0"/>
          </a:p>
        </p:txBody>
      </p:sp>
      <p:sp>
        <p:nvSpPr>
          <p:cNvPr id="2" name="TextBox 1">
            <a:extLst>
              <a:ext uri="{FF2B5EF4-FFF2-40B4-BE49-F238E27FC236}">
                <a16:creationId xmlns:a16="http://schemas.microsoft.com/office/drawing/2014/main" id="{6C5A882F-8CEA-A8C3-31CE-45ACEF738EBA}"/>
              </a:ext>
            </a:extLst>
          </p:cNvPr>
          <p:cNvSpPr txBox="1"/>
          <p:nvPr/>
        </p:nvSpPr>
        <p:spPr>
          <a:xfrm>
            <a:off x="715992" y="1874154"/>
            <a:ext cx="5693861" cy="427314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𝜀 is assumed to be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i.i.d.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across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observations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rPr>
              <a:t>alternatives</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This is often unrealistic.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Not everything that matters to choice behaviour is in our data, e.g. a dislike for crowdedness may apply to all public transport </a:t>
            </a:r>
            <a:r>
              <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rPr>
              <a:t>alternatives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 the choice set,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leading to correlated unobserved utilities.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Often, we have </a:t>
            </a:r>
            <a:r>
              <a:rPr kumimoji="0" lang="en-GB" sz="1800" b="1" i="0" u="none" strike="noStrike" kern="1200" cap="none" spc="0" normalizeH="0" baseline="0" noProof="0" dirty="0">
                <a:ln>
                  <a:noFill/>
                </a:ln>
                <a:solidFill>
                  <a:srgbClr val="5B9BD5"/>
                </a:solidFill>
                <a:effectLst/>
                <a:uLnTx/>
                <a:uFillTx/>
                <a:latin typeface="Calibri" panose="020F0502020204030204"/>
                <a:ea typeface="+mn-ea"/>
                <a:cs typeface="+mn-cs"/>
              </a:rPr>
              <a:t>multiple observations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the same individual. Unobserved utilities will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echo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through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all choices of the same individual</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27" name="Group 26">
            <a:extLst>
              <a:ext uri="{FF2B5EF4-FFF2-40B4-BE49-F238E27FC236}">
                <a16:creationId xmlns:a16="http://schemas.microsoft.com/office/drawing/2014/main" id="{08DD2035-3B91-E89D-3166-F9EA0754915A}"/>
              </a:ext>
            </a:extLst>
          </p:cNvPr>
          <p:cNvGrpSpPr/>
          <p:nvPr/>
        </p:nvGrpSpPr>
        <p:grpSpPr>
          <a:xfrm>
            <a:off x="913966" y="4126010"/>
            <a:ext cx="1811128" cy="2476490"/>
            <a:chOff x="913966" y="4126010"/>
            <a:chExt cx="1811128" cy="2476490"/>
          </a:xfrm>
        </p:grpSpPr>
        <p:sp>
          <p:nvSpPr>
            <p:cNvPr id="22" name="Snip Diagonal Corner of Rectangle 21">
              <a:extLst>
                <a:ext uri="{FF2B5EF4-FFF2-40B4-BE49-F238E27FC236}">
                  <a16:creationId xmlns:a16="http://schemas.microsoft.com/office/drawing/2014/main" id="{4646F3C2-4E9B-5F07-E5B1-F4221F3D423D}"/>
                </a:ext>
              </a:extLst>
            </p:cNvPr>
            <p:cNvSpPr/>
            <p:nvPr/>
          </p:nvSpPr>
          <p:spPr>
            <a:xfrm>
              <a:off x="1110083" y="5966981"/>
              <a:ext cx="1496165" cy="635519"/>
            </a:xfrm>
            <a:prstGeom prst="snip2DiagRect">
              <a:avLst/>
            </a:prstGeom>
            <a:solidFill>
              <a:srgbClr val="00B0F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Also see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Tutorial 1</a:t>
              </a:r>
            </a:p>
          </p:txBody>
        </p:sp>
        <p:sp>
          <p:nvSpPr>
            <p:cNvPr id="23" name="Rounded Rectangle 22">
              <a:extLst>
                <a:ext uri="{FF2B5EF4-FFF2-40B4-BE49-F238E27FC236}">
                  <a16:creationId xmlns:a16="http://schemas.microsoft.com/office/drawing/2014/main" id="{49ABE082-7CB6-1CEC-9B85-B5B7F0AE585A}"/>
                </a:ext>
              </a:extLst>
            </p:cNvPr>
            <p:cNvSpPr/>
            <p:nvPr/>
          </p:nvSpPr>
          <p:spPr>
            <a:xfrm>
              <a:off x="1964603" y="4126010"/>
              <a:ext cx="760491" cy="268812"/>
            </a:xfrm>
            <a:prstGeom prst="roundRect">
              <a:avLst/>
            </a:prstGeom>
            <a:noFill/>
            <a:ln w="1905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A00AA481-73C7-80E8-8D74-A4B5DD80AB92}"/>
                </a:ext>
              </a:extLst>
            </p:cNvPr>
            <p:cNvSpPr/>
            <p:nvPr/>
          </p:nvSpPr>
          <p:spPr>
            <a:xfrm>
              <a:off x="1964602" y="5494527"/>
              <a:ext cx="760491" cy="268812"/>
            </a:xfrm>
            <a:prstGeom prst="roundRect">
              <a:avLst/>
            </a:prstGeom>
            <a:noFill/>
            <a:ln w="1905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24">
              <a:extLst>
                <a:ext uri="{FF2B5EF4-FFF2-40B4-BE49-F238E27FC236}">
                  <a16:creationId xmlns:a16="http://schemas.microsoft.com/office/drawing/2014/main" id="{32D51A6E-BC3E-38E3-AEA9-A393B887C3C9}"/>
                </a:ext>
              </a:extLst>
            </p:cNvPr>
            <p:cNvSpPr/>
            <p:nvPr/>
          </p:nvSpPr>
          <p:spPr>
            <a:xfrm>
              <a:off x="913966" y="4372824"/>
              <a:ext cx="1077796" cy="1602463"/>
            </a:xfrm>
            <a:custGeom>
              <a:avLst/>
              <a:gdLst>
                <a:gd name="connsiteX0" fmla="*/ 1077796 w 1077796"/>
                <a:gd name="connsiteY0" fmla="*/ 0 h 1602463"/>
                <a:gd name="connsiteX1" fmla="*/ 63808 w 1077796"/>
                <a:gd name="connsiteY1" fmla="*/ 425513 h 1602463"/>
                <a:gd name="connsiteX2" fmla="*/ 190557 w 1077796"/>
                <a:gd name="connsiteY2" fmla="*/ 1602463 h 1602463"/>
              </a:gdLst>
              <a:ahLst/>
              <a:cxnLst>
                <a:cxn ang="0">
                  <a:pos x="connsiteX0" y="connsiteY0"/>
                </a:cxn>
                <a:cxn ang="0">
                  <a:pos x="connsiteX1" y="connsiteY1"/>
                </a:cxn>
                <a:cxn ang="0">
                  <a:pos x="connsiteX2" y="connsiteY2"/>
                </a:cxn>
              </a:cxnLst>
              <a:rect l="l" t="t" r="r" b="b"/>
              <a:pathLst>
                <a:path w="1077796" h="1602463">
                  <a:moveTo>
                    <a:pt x="1077796" y="0"/>
                  </a:moveTo>
                  <a:cubicBezTo>
                    <a:pt x="644738" y="79218"/>
                    <a:pt x="211681" y="158436"/>
                    <a:pt x="63808" y="425513"/>
                  </a:cubicBezTo>
                  <a:cubicBezTo>
                    <a:pt x="-84065" y="692590"/>
                    <a:pt x="53246" y="1147526"/>
                    <a:pt x="190557" y="1602463"/>
                  </a:cubicBezTo>
                </a:path>
              </a:pathLst>
            </a:cu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D11F614B-FC41-E2E4-BF12-AEED3D0D56BE}"/>
                </a:ext>
              </a:extLst>
            </p:cNvPr>
            <p:cNvSpPr/>
            <p:nvPr/>
          </p:nvSpPr>
          <p:spPr>
            <a:xfrm>
              <a:off x="1104523" y="5739897"/>
              <a:ext cx="860079" cy="226337"/>
            </a:xfrm>
            <a:custGeom>
              <a:avLst/>
              <a:gdLst>
                <a:gd name="connsiteX0" fmla="*/ 860079 w 860079"/>
                <a:gd name="connsiteY0" fmla="*/ 0 h 226337"/>
                <a:gd name="connsiteX1" fmla="*/ 253497 w 860079"/>
                <a:gd name="connsiteY1" fmla="*/ 99588 h 226337"/>
                <a:gd name="connsiteX2" fmla="*/ 0 w 860079"/>
                <a:gd name="connsiteY2" fmla="*/ 226337 h 226337"/>
              </a:gdLst>
              <a:ahLst/>
              <a:cxnLst>
                <a:cxn ang="0">
                  <a:pos x="connsiteX0" y="connsiteY0"/>
                </a:cxn>
                <a:cxn ang="0">
                  <a:pos x="connsiteX1" y="connsiteY1"/>
                </a:cxn>
                <a:cxn ang="0">
                  <a:pos x="connsiteX2" y="connsiteY2"/>
                </a:cxn>
              </a:cxnLst>
              <a:rect l="l" t="t" r="r" b="b"/>
              <a:pathLst>
                <a:path w="860079" h="226337">
                  <a:moveTo>
                    <a:pt x="860079" y="0"/>
                  </a:moveTo>
                  <a:cubicBezTo>
                    <a:pt x="628461" y="30932"/>
                    <a:pt x="396843" y="61865"/>
                    <a:pt x="253497" y="99588"/>
                  </a:cubicBezTo>
                  <a:cubicBezTo>
                    <a:pt x="110151" y="137311"/>
                    <a:pt x="55075" y="181824"/>
                    <a:pt x="0" y="226337"/>
                  </a:cubicBezTo>
                </a:path>
              </a:pathLst>
            </a:cu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E53242-1C95-3F5F-3FB1-F931DD4D2C67}"/>
              </a:ext>
            </a:extLst>
          </p:cNvPr>
          <p:cNvGrpSpPr/>
          <p:nvPr/>
        </p:nvGrpSpPr>
        <p:grpSpPr>
          <a:xfrm>
            <a:off x="6762939" y="2736093"/>
            <a:ext cx="5024667" cy="4019042"/>
            <a:chOff x="6762939" y="2736093"/>
            <a:chExt cx="5024667" cy="4019042"/>
          </a:xfrm>
        </p:grpSpPr>
        <p:grpSp>
          <p:nvGrpSpPr>
            <p:cNvPr id="29" name="Group 28">
              <a:extLst>
                <a:ext uri="{FF2B5EF4-FFF2-40B4-BE49-F238E27FC236}">
                  <a16:creationId xmlns:a16="http://schemas.microsoft.com/office/drawing/2014/main" id="{323A540E-2BA9-87C1-479B-335A7012BC65}"/>
                </a:ext>
              </a:extLst>
            </p:cNvPr>
            <p:cNvGrpSpPr/>
            <p:nvPr/>
          </p:nvGrpSpPr>
          <p:grpSpPr>
            <a:xfrm>
              <a:off x="6762939" y="2736093"/>
              <a:ext cx="1249378" cy="1919334"/>
              <a:chOff x="6762939" y="2736093"/>
              <a:chExt cx="1249378" cy="1919334"/>
            </a:xfrm>
          </p:grpSpPr>
          <p:sp>
            <p:nvSpPr>
              <p:cNvPr id="40" name="Right Arrow 39">
                <a:extLst>
                  <a:ext uri="{FF2B5EF4-FFF2-40B4-BE49-F238E27FC236}">
                    <a16:creationId xmlns:a16="http://schemas.microsoft.com/office/drawing/2014/main" id="{9DB2D84A-EF8A-3B8D-C47B-8973828CFA38}"/>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2" descr="Image result for understand icon">
                <a:extLst>
                  <a:ext uri="{FF2B5EF4-FFF2-40B4-BE49-F238E27FC236}">
                    <a16:creationId xmlns:a16="http://schemas.microsoft.com/office/drawing/2014/main" id="{D1BB7991-CE75-502E-5C0D-D13AEA863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Bus Side View Vector Art, Icons, and Graphics for Free Download">
              <a:extLst>
                <a:ext uri="{FF2B5EF4-FFF2-40B4-BE49-F238E27FC236}">
                  <a16:creationId xmlns:a16="http://schemas.microsoft.com/office/drawing/2014/main" id="{DAEB9CB7-4FE9-B21E-2772-DF366AAA5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376" y="4641905"/>
              <a:ext cx="2113230" cy="211323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1ABF0C1-8016-52E4-46A9-8D9334D41210}"/>
                </a:ext>
              </a:extLst>
            </p:cNvPr>
            <p:cNvGrpSpPr/>
            <p:nvPr/>
          </p:nvGrpSpPr>
          <p:grpSpPr>
            <a:xfrm>
              <a:off x="7503411" y="4758228"/>
              <a:ext cx="1879493" cy="1963247"/>
              <a:chOff x="8235115" y="758945"/>
              <a:chExt cx="3081113" cy="3147752"/>
            </a:xfrm>
          </p:grpSpPr>
          <p:grpSp>
            <p:nvGrpSpPr>
              <p:cNvPr id="33" name="Group 32">
                <a:extLst>
                  <a:ext uri="{FF2B5EF4-FFF2-40B4-BE49-F238E27FC236}">
                    <a16:creationId xmlns:a16="http://schemas.microsoft.com/office/drawing/2014/main" id="{DF3685F5-944D-8832-3A17-56C494B72BFC}"/>
                  </a:ext>
                </a:extLst>
              </p:cNvPr>
              <p:cNvGrpSpPr/>
              <p:nvPr/>
            </p:nvGrpSpPr>
            <p:grpSpPr>
              <a:xfrm>
                <a:off x="8235115" y="1063336"/>
                <a:ext cx="3081113" cy="861662"/>
                <a:chOff x="7515225" y="3977039"/>
                <a:chExt cx="3081113" cy="861662"/>
              </a:xfrm>
            </p:grpSpPr>
            <p:pic>
              <p:nvPicPr>
                <p:cNvPr id="37" name="Picture 36">
                  <a:extLst>
                    <a:ext uri="{FF2B5EF4-FFF2-40B4-BE49-F238E27FC236}">
                      <a16:creationId xmlns:a16="http://schemas.microsoft.com/office/drawing/2014/main" id="{3685EBFA-C3E1-175D-F490-6A2A729BA031}"/>
                    </a:ext>
                  </a:extLst>
                </p:cNvPr>
                <p:cNvPicPr>
                  <a:picLocks noChangeAspect="1"/>
                </p:cNvPicPr>
                <p:nvPr/>
              </p:nvPicPr>
              <p:blipFill rotWithShape="1">
                <a:blip r:embed="rId5"/>
                <a:srcRect r="75904" b="52130"/>
                <a:stretch/>
              </p:blipFill>
              <p:spPr>
                <a:xfrm>
                  <a:off x="7515225" y="3977039"/>
                  <a:ext cx="867450" cy="861662"/>
                </a:xfrm>
                <a:prstGeom prst="rect">
                  <a:avLst/>
                </a:prstGeom>
              </p:spPr>
            </p:pic>
            <p:pic>
              <p:nvPicPr>
                <p:cNvPr id="38" name="Picture 37">
                  <a:extLst>
                    <a:ext uri="{FF2B5EF4-FFF2-40B4-BE49-F238E27FC236}">
                      <a16:creationId xmlns:a16="http://schemas.microsoft.com/office/drawing/2014/main" id="{627CAE5F-798C-2CA5-178A-B5A710F0249A}"/>
                    </a:ext>
                  </a:extLst>
                </p:cNvPr>
                <p:cNvPicPr>
                  <a:picLocks noChangeAspect="1"/>
                </p:cNvPicPr>
                <p:nvPr/>
              </p:nvPicPr>
              <p:blipFill rotWithShape="1">
                <a:blip r:embed="rId5"/>
                <a:srcRect l="76200" b="52130"/>
                <a:stretch/>
              </p:blipFill>
              <p:spPr>
                <a:xfrm>
                  <a:off x="9739538" y="3977039"/>
                  <a:ext cx="856800" cy="861662"/>
                </a:xfrm>
                <a:prstGeom prst="rect">
                  <a:avLst/>
                </a:prstGeom>
              </p:spPr>
            </p:pic>
            <p:pic>
              <p:nvPicPr>
                <p:cNvPr id="39" name="Picture 38">
                  <a:extLst>
                    <a:ext uri="{FF2B5EF4-FFF2-40B4-BE49-F238E27FC236}">
                      <a16:creationId xmlns:a16="http://schemas.microsoft.com/office/drawing/2014/main" id="{E104FBFE-A9E7-2BC5-1D91-A64B930DFCFF}"/>
                    </a:ext>
                  </a:extLst>
                </p:cNvPr>
                <p:cNvPicPr>
                  <a:picLocks noChangeAspect="1"/>
                </p:cNvPicPr>
                <p:nvPr/>
              </p:nvPicPr>
              <p:blipFill rotWithShape="1">
                <a:blip r:embed="rId5"/>
                <a:srcRect l="25490" r="53962" b="52130"/>
                <a:stretch/>
              </p:blipFill>
              <p:spPr>
                <a:xfrm>
                  <a:off x="8691248" y="3977039"/>
                  <a:ext cx="739716" cy="861662"/>
                </a:xfrm>
                <a:prstGeom prst="rect">
                  <a:avLst/>
                </a:prstGeom>
              </p:spPr>
            </p:pic>
          </p:grpSp>
          <p:pic>
            <p:nvPicPr>
              <p:cNvPr id="34" name="Picture 33">
                <a:extLst>
                  <a:ext uri="{FF2B5EF4-FFF2-40B4-BE49-F238E27FC236}">
                    <a16:creationId xmlns:a16="http://schemas.microsoft.com/office/drawing/2014/main" id="{EE8741D9-4647-CE81-12BA-2DBB7C259FAC}"/>
                  </a:ext>
                </a:extLst>
              </p:cNvPr>
              <p:cNvPicPr>
                <a:picLocks noChangeAspect="1"/>
              </p:cNvPicPr>
              <p:nvPr/>
            </p:nvPicPr>
            <p:blipFill rotWithShape="1">
              <a:blip r:embed="rId6"/>
              <a:srcRect l="22325" r="23632" b="20916"/>
              <a:stretch/>
            </p:blipFill>
            <p:spPr>
              <a:xfrm>
                <a:off x="9113689" y="2697022"/>
                <a:ext cx="661983" cy="1209675"/>
              </a:xfrm>
              <a:prstGeom prst="rect">
                <a:avLst/>
              </a:prstGeom>
            </p:spPr>
          </p:pic>
          <p:pic>
            <p:nvPicPr>
              <p:cNvPr id="35" name="Picture 34" descr="A group of red hearts&#10;&#10;Description automatically generated">
                <a:extLst>
                  <a:ext uri="{FF2B5EF4-FFF2-40B4-BE49-F238E27FC236}">
                    <a16:creationId xmlns:a16="http://schemas.microsoft.com/office/drawing/2014/main" id="{76F14225-3CC6-E19D-0055-0D70750CC873}"/>
                  </a:ext>
                </a:extLst>
              </p:cNvPr>
              <p:cNvPicPr>
                <a:picLocks noChangeAspect="1"/>
              </p:cNvPicPr>
              <p:nvPr/>
            </p:nvPicPr>
            <p:blipFill rotWithShape="1">
              <a:blip r:embed="rId7">
                <a:extLst>
                  <a:ext uri="{28A0092B-C50C-407E-A947-70E740481C1C}">
                    <a14:useLocalDpi xmlns:a14="http://schemas.microsoft.com/office/drawing/2010/main" val="0"/>
                  </a:ext>
                </a:extLst>
              </a:blip>
              <a:srcRect t="42657"/>
              <a:stretch/>
            </p:blipFill>
            <p:spPr>
              <a:xfrm flipH="1">
                <a:off x="9592949" y="1813454"/>
                <a:ext cx="1115810" cy="1043237"/>
              </a:xfrm>
              <a:prstGeom prst="rect">
                <a:avLst/>
              </a:prstGeom>
            </p:spPr>
          </p:pic>
          <p:sp>
            <p:nvSpPr>
              <p:cNvPr id="36" name="Rectangle: Rounded Corners 15">
                <a:extLst>
                  <a:ext uri="{FF2B5EF4-FFF2-40B4-BE49-F238E27FC236}">
                    <a16:creationId xmlns:a16="http://schemas.microsoft.com/office/drawing/2014/main" id="{87082856-C825-C594-1269-C2C1B96B2061}"/>
                  </a:ext>
                </a:extLst>
              </p:cNvPr>
              <p:cNvSpPr/>
              <p:nvPr/>
            </p:nvSpPr>
            <p:spPr>
              <a:xfrm>
                <a:off x="9411138" y="758945"/>
                <a:ext cx="1905090" cy="1358900"/>
              </a:xfrm>
              <a:custGeom>
                <a:avLst/>
                <a:gdLst>
                  <a:gd name="csX0" fmla="*/ 0 w 1905090"/>
                  <a:gd name="csY0" fmla="*/ 226488 h 1358900"/>
                  <a:gd name="csX1" fmla="*/ 226488 w 1905090"/>
                  <a:gd name="csY1" fmla="*/ 0 h 1358900"/>
                  <a:gd name="csX2" fmla="*/ 739568 w 1905090"/>
                  <a:gd name="csY2" fmla="*/ 0 h 1358900"/>
                  <a:gd name="csX3" fmla="*/ 1223606 w 1905090"/>
                  <a:gd name="csY3" fmla="*/ 0 h 1358900"/>
                  <a:gd name="csX4" fmla="*/ 1678602 w 1905090"/>
                  <a:gd name="csY4" fmla="*/ 0 h 1358900"/>
                  <a:gd name="csX5" fmla="*/ 1905090 w 1905090"/>
                  <a:gd name="csY5" fmla="*/ 226488 h 1358900"/>
                  <a:gd name="csX6" fmla="*/ 1905090 w 1905090"/>
                  <a:gd name="csY6" fmla="*/ 652272 h 1358900"/>
                  <a:gd name="csX7" fmla="*/ 1905090 w 1905090"/>
                  <a:gd name="csY7" fmla="*/ 1132412 h 1358900"/>
                  <a:gd name="csX8" fmla="*/ 1678602 w 1905090"/>
                  <a:gd name="csY8" fmla="*/ 1358900 h 1358900"/>
                  <a:gd name="csX9" fmla="*/ 1238127 w 1905090"/>
                  <a:gd name="csY9" fmla="*/ 1358900 h 1358900"/>
                  <a:gd name="csX10" fmla="*/ 783132 w 1905090"/>
                  <a:gd name="csY10" fmla="*/ 1358900 h 1358900"/>
                  <a:gd name="csX11" fmla="*/ 226488 w 1905090"/>
                  <a:gd name="csY11" fmla="*/ 1358900 h 1358900"/>
                  <a:gd name="csX12" fmla="*/ 0 w 1905090"/>
                  <a:gd name="csY12" fmla="*/ 1132412 h 1358900"/>
                  <a:gd name="csX13" fmla="*/ 0 w 1905090"/>
                  <a:gd name="csY13" fmla="*/ 688509 h 1358900"/>
                  <a:gd name="csX14" fmla="*/ 0 w 1905090"/>
                  <a:gd name="csY14" fmla="*/ 226488 h 13589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1905090" h="1358900" extrusionOk="0">
                    <a:moveTo>
                      <a:pt x="0" y="226488"/>
                    </a:moveTo>
                    <a:cubicBezTo>
                      <a:pt x="-3256" y="137908"/>
                      <a:pt x="85703" y="32353"/>
                      <a:pt x="226488" y="0"/>
                    </a:cubicBezTo>
                    <a:cubicBezTo>
                      <a:pt x="447660" y="-30601"/>
                      <a:pt x="527296" y="43509"/>
                      <a:pt x="739568" y="0"/>
                    </a:cubicBezTo>
                    <a:cubicBezTo>
                      <a:pt x="951840" y="-43509"/>
                      <a:pt x="1063768" y="52661"/>
                      <a:pt x="1223606" y="0"/>
                    </a:cubicBezTo>
                    <a:cubicBezTo>
                      <a:pt x="1383444" y="-52661"/>
                      <a:pt x="1550065" y="24429"/>
                      <a:pt x="1678602" y="0"/>
                    </a:cubicBezTo>
                    <a:cubicBezTo>
                      <a:pt x="1769288" y="-10133"/>
                      <a:pt x="1929669" y="103453"/>
                      <a:pt x="1905090" y="226488"/>
                    </a:cubicBezTo>
                    <a:cubicBezTo>
                      <a:pt x="1947058" y="424213"/>
                      <a:pt x="1865179" y="477257"/>
                      <a:pt x="1905090" y="652272"/>
                    </a:cubicBezTo>
                    <a:cubicBezTo>
                      <a:pt x="1945001" y="827287"/>
                      <a:pt x="1900892" y="996496"/>
                      <a:pt x="1905090" y="1132412"/>
                    </a:cubicBezTo>
                    <a:cubicBezTo>
                      <a:pt x="1893797" y="1226378"/>
                      <a:pt x="1798450" y="1366318"/>
                      <a:pt x="1678602" y="1358900"/>
                    </a:cubicBezTo>
                    <a:cubicBezTo>
                      <a:pt x="1537734" y="1377788"/>
                      <a:pt x="1345920" y="1344030"/>
                      <a:pt x="1238127" y="1358900"/>
                    </a:cubicBezTo>
                    <a:cubicBezTo>
                      <a:pt x="1130335" y="1373770"/>
                      <a:pt x="904116" y="1320719"/>
                      <a:pt x="783132" y="1358900"/>
                    </a:cubicBezTo>
                    <a:cubicBezTo>
                      <a:pt x="662149" y="1397081"/>
                      <a:pt x="384686" y="1336843"/>
                      <a:pt x="226488" y="1358900"/>
                    </a:cubicBezTo>
                    <a:cubicBezTo>
                      <a:pt x="111660" y="1355734"/>
                      <a:pt x="5720" y="1267864"/>
                      <a:pt x="0" y="1132412"/>
                    </a:cubicBezTo>
                    <a:cubicBezTo>
                      <a:pt x="-26978" y="1019617"/>
                      <a:pt x="49876" y="794046"/>
                      <a:pt x="0" y="688509"/>
                    </a:cubicBezTo>
                    <a:cubicBezTo>
                      <a:pt x="-49876" y="582972"/>
                      <a:pt x="19458" y="447082"/>
                      <a:pt x="0" y="226488"/>
                    </a:cubicBezTo>
                    <a:close/>
                  </a:path>
                </a:pathLst>
              </a:custGeom>
              <a:noFill/>
              <a:ln w="28575">
                <a:solidFill>
                  <a:srgbClr val="C7132C"/>
                </a:solidFill>
                <a:prstDash val="lgDash"/>
                <a:extLst>
                  <a:ext uri="{C807C97D-BFC1-408E-A445-0C87EB9F89A2}">
                    <ask:lineSketchStyleProps xmlns:ask="http://schemas.microsoft.com/office/drawing/2018/sketchyshapes" sd="149819492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2" name="TextBox 31">
              <a:extLst>
                <a:ext uri="{FF2B5EF4-FFF2-40B4-BE49-F238E27FC236}">
                  <a16:creationId xmlns:a16="http://schemas.microsoft.com/office/drawing/2014/main" id="{BED22BD7-9D90-1508-CAEE-3C66115D9C50}"/>
                </a:ext>
              </a:extLst>
            </p:cNvPr>
            <p:cNvSpPr txBox="1"/>
            <p:nvPr/>
          </p:nvSpPr>
          <p:spPr>
            <a:xfrm>
              <a:off x="8111905" y="3007696"/>
              <a:ext cx="3150606" cy="1376127"/>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Nesed Logit </a:t>
              </a: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(NL) model (1980 – 1990)</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Mixed Logit </a:t>
              </a: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 model (1990-2005)</a:t>
              </a:r>
            </a:p>
          </p:txBody>
        </p:sp>
      </p:grpSp>
    </p:spTree>
    <p:extLst>
      <p:ext uri="{BB962C8B-B14F-4D97-AF65-F5344CB8AC3E}">
        <p14:creationId xmlns:p14="http://schemas.microsoft.com/office/powerpoint/2010/main" val="340548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Lab session 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4"/>
          <p:cNvSpPr>
            <a:spLocks noGrp="1"/>
          </p:cNvSpPr>
          <p:nvPr>
            <p:ph idx="1"/>
          </p:nvPr>
        </p:nvSpPr>
        <p:spPr>
          <a:xfrm>
            <a:off x="715991" y="1600201"/>
            <a:ext cx="8468349" cy="4525963"/>
          </a:xfrm>
        </p:spPr>
        <p:txBody>
          <a:bodyPr>
            <a:normAutofit/>
          </a:bodyPr>
          <a:lstStyle/>
          <a:p>
            <a:pPr marL="0" indent="0">
              <a:buNone/>
            </a:pPr>
            <a:r>
              <a:rPr lang="en-GB" sz="1800" b="1" dirty="0"/>
              <a:t>Data</a:t>
            </a:r>
          </a:p>
          <a:p>
            <a:r>
              <a:rPr lang="en-US" sz="1800" dirty="0" err="1"/>
              <a:t>Neighbourhood</a:t>
            </a:r>
            <a:r>
              <a:rPr lang="en-US" sz="1800" dirty="0"/>
              <a:t> location choices, collected in Hanover, Mainz, Bern, and Zurich</a:t>
            </a:r>
          </a:p>
          <a:p>
            <a:endParaRPr lang="en-US" sz="1800" dirty="0"/>
          </a:p>
          <a:p>
            <a:r>
              <a:rPr lang="en-US" sz="1800" dirty="0"/>
              <a:t>Stated Choice data</a:t>
            </a:r>
          </a:p>
          <a:p>
            <a:endParaRPr lang="en-US" sz="1800" dirty="0"/>
          </a:p>
          <a:p>
            <a:r>
              <a:rPr lang="en-US" sz="1800" dirty="0"/>
              <a:t>Straightforward experimental design</a:t>
            </a:r>
          </a:p>
          <a:p>
            <a:pPr lvl="1"/>
            <a:r>
              <a:rPr lang="en-US" sz="1900" dirty="0"/>
              <a:t>3 </a:t>
            </a:r>
            <a:r>
              <a:rPr lang="en-US" sz="1900" dirty="0" err="1"/>
              <a:t>unlabelled</a:t>
            </a:r>
            <a:r>
              <a:rPr lang="en-US" sz="1900" dirty="0"/>
              <a:t> alternatives</a:t>
            </a:r>
          </a:p>
          <a:p>
            <a:pPr lvl="1"/>
            <a:r>
              <a:rPr lang="en-US" sz="1900" dirty="0"/>
              <a:t>6 generic attributes</a:t>
            </a:r>
          </a:p>
          <a:p>
            <a:pPr lvl="1"/>
            <a:endParaRPr lang="en-US" sz="1900" dirty="0"/>
          </a:p>
          <a:p>
            <a:pPr lvl="1"/>
            <a:endParaRPr lang="en-GB" sz="1900" dirty="0"/>
          </a:p>
          <a:p>
            <a:endParaRPr lang="en-US" sz="1800" b="1" dirty="0"/>
          </a:p>
          <a:p>
            <a:endParaRPr lang="en-US" sz="1800" b="1" dirty="0"/>
          </a:p>
          <a:p>
            <a:endParaRPr lang="en-US" sz="1800" b="1" dirty="0"/>
          </a:p>
          <a:p>
            <a:pPr marL="0" indent="0">
              <a:buNone/>
            </a:pPr>
            <a:endParaRPr lang="en-GB" sz="1800" b="1" dirty="0"/>
          </a:p>
          <a:p>
            <a:endParaRPr lang="en-GB" sz="1800" dirty="0"/>
          </a:p>
        </p:txBody>
      </p:sp>
      <p:pic>
        <p:nvPicPr>
          <p:cNvPr id="7" name="Picture 6">
            <a:extLst>
              <a:ext uri="{FF2B5EF4-FFF2-40B4-BE49-F238E27FC236}">
                <a16:creationId xmlns:a16="http://schemas.microsoft.com/office/drawing/2014/main" id="{8226F2D9-7E0F-CE0B-075B-4BF48607AAB1}"/>
              </a:ext>
            </a:extLst>
          </p:cNvPr>
          <p:cNvPicPr>
            <a:picLocks noChangeAspect="1"/>
          </p:cNvPicPr>
          <p:nvPr/>
        </p:nvPicPr>
        <p:blipFill>
          <a:blip r:embed="rId2"/>
          <a:stretch>
            <a:fillRect/>
          </a:stretch>
        </p:blipFill>
        <p:spPr>
          <a:xfrm>
            <a:off x="4753497" y="2850776"/>
            <a:ext cx="6975950" cy="3505573"/>
          </a:xfrm>
          <a:prstGeom prst="rect">
            <a:avLst/>
          </a:prstGeom>
        </p:spPr>
      </p:pic>
    </p:spTree>
    <p:extLst>
      <p:ext uri="{BB962C8B-B14F-4D97-AF65-F5344CB8AC3E}">
        <p14:creationId xmlns:p14="http://schemas.microsoft.com/office/powerpoint/2010/main" val="2835584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484784"/>
            <a:ext cx="10369152" cy="3960440"/>
          </a:xfrm>
        </p:spPr>
        <p:txBody>
          <a:bodyPr anchor="t"/>
          <a:lstStyle/>
          <a:p>
            <a:r>
              <a:rPr lang="en-GB" sz="4000" dirty="0"/>
              <a:t>Lab session 1</a:t>
            </a:r>
            <a:br>
              <a:rPr lang="en-GB" sz="4000" dirty="0"/>
            </a:br>
            <a:br>
              <a:rPr lang="en-GB" sz="4000" dirty="0"/>
            </a:br>
            <a:br>
              <a:rPr lang="en-GB" sz="4000" dirty="0"/>
            </a:br>
            <a:br>
              <a:rPr lang="en-GB" sz="4000" dirty="0"/>
            </a:br>
            <a:r>
              <a:rPr lang="en-US" sz="6600" dirty="0"/>
              <a:t>Let’s GO!</a:t>
            </a:r>
            <a:endParaRPr lang="en-GB" sz="4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5189190" y="2564904"/>
            <a:ext cx="1813620" cy="1095843"/>
          </a:xfrm>
          <a:prstGeom prst="rect">
            <a:avLst/>
          </a:prstGeom>
        </p:spPr>
      </p:pic>
    </p:spTree>
    <p:extLst>
      <p:ext uri="{BB962C8B-B14F-4D97-AF65-F5344CB8AC3E}">
        <p14:creationId xmlns:p14="http://schemas.microsoft.com/office/powerpoint/2010/main" val="41310171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69AA4-F7E2-148B-E1FB-ADF673E2C29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51206A6-46CA-39C7-27FC-4FF95A06139C}"/>
              </a:ext>
            </a:extLst>
          </p:cNvPr>
          <p:cNvSpPr>
            <a:spLocks noGrp="1"/>
          </p:cNvSpPr>
          <p:nvPr>
            <p:ph type="title"/>
          </p:nvPr>
        </p:nvSpPr>
        <p:spPr/>
        <p:txBody>
          <a:bodyPr/>
          <a:lstStyle/>
          <a:p>
            <a:r>
              <a:rPr lang="en-GB" sz="4000" noProof="0" dirty="0"/>
              <a:t>Set up Python environment </a:t>
            </a:r>
            <a:r>
              <a:rPr lang="en-GB" dirty="0"/>
              <a:t>using Conda</a:t>
            </a:r>
            <a:endParaRPr lang="en-GB" sz="4000" noProof="0" dirty="0"/>
          </a:p>
        </p:txBody>
      </p:sp>
      <p:sp>
        <p:nvSpPr>
          <p:cNvPr id="9" name="Slide Number Placeholder 3">
            <a:extLst>
              <a:ext uri="{FF2B5EF4-FFF2-40B4-BE49-F238E27FC236}">
                <a16:creationId xmlns:a16="http://schemas.microsoft.com/office/drawing/2014/main" id="{81DA3B52-A5A5-0D44-BA50-237527084B84}"/>
              </a:ext>
            </a:extLst>
          </p:cNvPr>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15E61367-7990-CAC5-E604-460026BC7B28}"/>
              </a:ext>
            </a:extLst>
          </p:cNvPr>
          <p:cNvSpPr txBox="1">
            <a:spLocks/>
          </p:cNvSpPr>
          <p:nvPr/>
        </p:nvSpPr>
        <p:spPr>
          <a:xfrm>
            <a:off x="715992" y="1216325"/>
            <a:ext cx="6585859" cy="55051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To set up your Python environment in Windows for SEN122A 2025, take the following six steps:</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Download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lab session files</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Download the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requirements.txt</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file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into your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Downloads folder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Create a </a:t>
            </a:r>
            <a:r>
              <a:rPr kumimoji="0" lang="en-GB" sz="1800" b="0" i="0" u="sng" strike="noStrike" kern="1200" cap="none" spc="0" normalizeH="0" baseline="0" noProof="0" dirty="0">
                <a:ln>
                  <a:noFill/>
                </a:ln>
                <a:solidFill>
                  <a:prstClr val="black"/>
                </a:solidFill>
                <a:effectLst/>
                <a:uLnTx/>
                <a:uFillTx/>
                <a:latin typeface="Calibri" panose="020F0502020204030204"/>
                <a:ea typeface="+mn-ea"/>
                <a:cs typeface="+mn-cs"/>
              </a:rPr>
              <a:t>new empty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Python 3.12.11 environment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using Conda</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Install the required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Python packages using PIP</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Install and launch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Jupyter</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Notebook</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Start your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lab session </a:t>
            </a: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594535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5BA5F-2377-3DC5-60D0-AD5A102B57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C7D9239-FD23-9110-F72D-DEF71D414D18}"/>
              </a:ext>
            </a:extLst>
          </p:cNvPr>
          <p:cNvSpPr>
            <a:spLocks noGrp="1"/>
          </p:cNvSpPr>
          <p:nvPr>
            <p:ph type="title"/>
          </p:nvPr>
        </p:nvSpPr>
        <p:spPr/>
        <p:txBody>
          <a:bodyPr/>
          <a:lstStyle/>
          <a:p>
            <a:r>
              <a:rPr lang="en-GB" sz="4000" noProof="0" dirty="0"/>
              <a:t>Set up Python environment </a:t>
            </a:r>
            <a:r>
              <a:rPr lang="en-GB" dirty="0"/>
              <a:t>using Conda</a:t>
            </a:r>
            <a:endParaRPr lang="en-GB" sz="4000" noProof="0" dirty="0"/>
          </a:p>
        </p:txBody>
      </p:sp>
      <p:sp>
        <p:nvSpPr>
          <p:cNvPr id="9" name="Slide Number Placeholder 3">
            <a:extLst>
              <a:ext uri="{FF2B5EF4-FFF2-40B4-BE49-F238E27FC236}">
                <a16:creationId xmlns:a16="http://schemas.microsoft.com/office/drawing/2014/main" id="{D38E023C-7879-422D-9372-A60FA7EFFF97}"/>
              </a:ext>
            </a:extLst>
          </p:cNvPr>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0BCC86C4-DD2F-21DC-2D3E-A3B5673BF47B}"/>
              </a:ext>
            </a:extLst>
          </p:cNvPr>
          <p:cNvSpPr txBox="1">
            <a:spLocks/>
          </p:cNvSpPr>
          <p:nvPr/>
        </p:nvSpPr>
        <p:spPr>
          <a:xfrm>
            <a:off x="715992" y="1216325"/>
            <a:ext cx="9013635" cy="55051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 Download the lab session files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github.com/SEN1221TUD/Q2_2025</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2"/>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Download the materials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41338" marR="0" lvl="1" indent="-184150" algn="l" defTabSz="914400" rtl="0" eaLnBrk="1" fontAlgn="auto" latinLnBrk="0" hangingPunct="1">
              <a:lnSpc>
                <a:spcPct val="90000"/>
              </a:lnSpc>
              <a:spcBef>
                <a:spcPts val="50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Click the green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Code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button (top right of the file list)</a:t>
            </a:r>
          </a:p>
          <a:p>
            <a:pPr marL="541338" marR="0" lvl="1" indent="-184150" algn="l" defTabSz="914400" rtl="0" eaLnBrk="1" fontAlgn="auto" latinLnBrk="0" hangingPunct="1">
              <a:lnSpc>
                <a:spcPct val="90000"/>
              </a:lnSpc>
              <a:spcBef>
                <a:spcPts val="50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the dropdown, select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Download ZIP</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3"/>
              <a:tabLst>
                <a:tab pos="214313"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Locate the ZIP file</a:t>
            </a:r>
          </a:p>
          <a:p>
            <a:pPr marL="541338" marR="0" lvl="0" indent="-184150" algn="l" defTabSz="914400" rtl="0" eaLnBrk="1" fontAlgn="auto" latinLnBrk="0" hangingPunct="1">
              <a:lnSpc>
                <a:spcPct val="90000"/>
              </a:lnSpc>
              <a:spcBef>
                <a:spcPts val="100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By default, the file will be saved in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Downloads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41338" marR="0" lvl="0" indent="-184150" algn="l" defTabSz="914400" rtl="0" eaLnBrk="1" fontAlgn="auto" latinLnBrk="0" hangingPunct="1">
              <a:lnSpc>
                <a:spcPct val="90000"/>
              </a:lnSpc>
              <a:spcBef>
                <a:spcPts val="100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file is named: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Q2_2025-main.zip</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Copy to your course folder</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17500" marR="0" lvl="0" indent="223838" algn="l" defTabSz="914400" rtl="0" eaLnBrk="1" fontAlgn="auto" latinLnBrk="0" hangingPunct="1">
              <a:lnSpc>
                <a:spcPct val="90000"/>
              </a:lnSpc>
              <a:spcBef>
                <a:spcPts val="100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File Explorer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 Windows.</a:t>
            </a:r>
          </a:p>
          <a:p>
            <a:pPr marL="317500" marR="0" lvl="0" indent="223838" algn="l" defTabSz="914400" rtl="0" eaLnBrk="1" fontAlgn="auto" latinLnBrk="0" hangingPunct="1">
              <a:lnSpc>
                <a:spcPct val="90000"/>
              </a:lnSpc>
              <a:spcBef>
                <a:spcPts val="100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Move the ZIP file to a convenient location, e.g. </a:t>
            </a:r>
          </a:p>
          <a:p>
            <a:pPr marL="317500" marR="0" lvl="0" indent="223838" algn="l" defTabSz="914400" rtl="0" eaLnBrk="1" fontAlgn="auto" latinLnBrk="0" hangingPunct="1">
              <a:lnSpc>
                <a:spcPct val="90000"/>
              </a:lnSpc>
              <a:spcBef>
                <a:spcPts val="100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C:\Users\$username$\Documents\Courses\SEN122A (Do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use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cloud-drive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Unpack (extract) the ZIP</a:t>
            </a:r>
          </a:p>
          <a:p>
            <a:pPr marL="541338" marR="0" lvl="0" indent="-223838" algn="l" defTabSz="914400" rtl="0" eaLnBrk="1" fontAlgn="auto" latinLnBrk="0" hangingPunct="1">
              <a:lnSpc>
                <a:spcPct val="90000"/>
              </a:lnSpc>
              <a:spcBef>
                <a:spcPts val="100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Right-click the ZIP file → choose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Extract All…</a:t>
            </a:r>
          </a:p>
          <a:p>
            <a:pPr marL="541338" marR="0" lvl="0" indent="-223838" algn="l" defTabSz="914400" rtl="0" eaLnBrk="1" fontAlgn="auto" latinLnBrk="0" hangingPunct="1">
              <a:lnSpc>
                <a:spcPct val="90000"/>
              </a:lnSpc>
              <a:spcBef>
                <a:spcPts val="1000"/>
              </a:spcBef>
              <a:spcAft>
                <a:spcPts val="0"/>
              </a:spcAft>
              <a:buClrTx/>
              <a:buSzTx/>
              <a:buFont typeface="System Font Regular"/>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Inside the extracted folder, you should see the subfolders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Lab_sessions</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\lab_session_01</a:t>
            </a:r>
          </a:p>
          <a:p>
            <a:pPr marL="541338" marR="0" lvl="0" indent="-223838" algn="l" defTabSz="914400" rtl="0" eaLnBrk="1" fontAlgn="auto" latinLnBrk="0" hangingPunct="1">
              <a:lnSpc>
                <a:spcPct val="90000"/>
              </a:lnSpc>
              <a:spcBef>
                <a:spcPts val="1000"/>
              </a:spcBef>
              <a:spcAft>
                <a:spcPts val="0"/>
              </a:spcAft>
              <a:buClrTx/>
              <a:buSzTx/>
              <a:buFont typeface="System Font Regular"/>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System Font Regular"/>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5"/>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794BA58-B5D7-1F4A-A8A0-D74E0A35F0A8}"/>
              </a:ext>
            </a:extLst>
          </p:cNvPr>
          <p:cNvPicPr>
            <a:picLocks noChangeAspect="1"/>
          </p:cNvPicPr>
          <p:nvPr/>
        </p:nvPicPr>
        <p:blipFill>
          <a:blip r:embed="rId4"/>
          <a:stretch>
            <a:fillRect/>
          </a:stretch>
        </p:blipFill>
        <p:spPr>
          <a:xfrm>
            <a:off x="6441259" y="1216324"/>
            <a:ext cx="5623568" cy="3324853"/>
          </a:xfrm>
          <a:prstGeom prst="rect">
            <a:avLst/>
          </a:prstGeom>
        </p:spPr>
      </p:pic>
      <p:sp>
        <p:nvSpPr>
          <p:cNvPr id="3" name="Rounded Rectangle 2">
            <a:extLst>
              <a:ext uri="{FF2B5EF4-FFF2-40B4-BE49-F238E27FC236}">
                <a16:creationId xmlns:a16="http://schemas.microsoft.com/office/drawing/2014/main" id="{D3C89AE4-EDD5-F01E-53B9-AD6303F546D0}"/>
              </a:ext>
            </a:extLst>
          </p:cNvPr>
          <p:cNvSpPr/>
          <p:nvPr/>
        </p:nvSpPr>
        <p:spPr>
          <a:xfrm>
            <a:off x="11245756" y="2299271"/>
            <a:ext cx="802362" cy="266952"/>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ounded Rectangle 3">
            <a:extLst>
              <a:ext uri="{FF2B5EF4-FFF2-40B4-BE49-F238E27FC236}">
                <a16:creationId xmlns:a16="http://schemas.microsoft.com/office/drawing/2014/main" id="{D5A8A633-403E-4047-6578-C7C5BA5E8E70}"/>
              </a:ext>
            </a:extLst>
          </p:cNvPr>
          <p:cNvSpPr/>
          <p:nvPr/>
        </p:nvSpPr>
        <p:spPr>
          <a:xfrm>
            <a:off x="9589237" y="4144700"/>
            <a:ext cx="802362" cy="200565"/>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8414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2C86-3A9A-50D5-05CE-B63621A341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9BD5339-1153-C3A4-8196-46EDA5D2D7E3}"/>
              </a:ext>
            </a:extLst>
          </p:cNvPr>
          <p:cNvSpPr>
            <a:spLocks noGrp="1"/>
          </p:cNvSpPr>
          <p:nvPr>
            <p:ph type="title"/>
          </p:nvPr>
        </p:nvSpPr>
        <p:spPr/>
        <p:txBody>
          <a:bodyPr/>
          <a:lstStyle/>
          <a:p>
            <a:r>
              <a:rPr lang="en-GB" sz="4000" noProof="0" dirty="0"/>
              <a:t>Set up Python environment </a:t>
            </a:r>
            <a:r>
              <a:rPr lang="en-GB" dirty="0"/>
              <a:t>using Conda</a:t>
            </a:r>
            <a:endParaRPr lang="en-GB" sz="4000" noProof="0" dirty="0"/>
          </a:p>
        </p:txBody>
      </p:sp>
      <p:sp>
        <p:nvSpPr>
          <p:cNvPr id="9" name="Slide Number Placeholder 3">
            <a:extLst>
              <a:ext uri="{FF2B5EF4-FFF2-40B4-BE49-F238E27FC236}">
                <a16:creationId xmlns:a16="http://schemas.microsoft.com/office/drawing/2014/main" id="{E8513922-C8A8-8BE6-7BA6-ED889CADACA0}"/>
              </a:ext>
            </a:extLst>
          </p:cNvPr>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6ED357C7-0385-E202-60AE-88A4F691CE80}"/>
              </a:ext>
            </a:extLst>
          </p:cNvPr>
          <p:cNvSpPr txBox="1">
            <a:spLocks/>
          </p:cNvSpPr>
          <p:nvPr/>
        </p:nvSpPr>
        <p:spPr>
          <a:xfrm>
            <a:off x="715992" y="1216325"/>
            <a:ext cx="5287646" cy="5390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 Download the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requirements.txt</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file into your Downloads folder </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github.com/SEN1221TUD/Q2_2025</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the file list, click on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requirements.txt</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On the top-right of the file view, click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Download raw file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icon</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file will be saved to your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Downloads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folder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Check in your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Downloads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folder to confirm the file is there.</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B2BBD891-3385-3C7D-D516-216FB318BBC7}"/>
              </a:ext>
            </a:extLst>
          </p:cNvPr>
          <p:cNvGrpSpPr/>
          <p:nvPr/>
        </p:nvGrpSpPr>
        <p:grpSpPr>
          <a:xfrm>
            <a:off x="6519917" y="1216325"/>
            <a:ext cx="4520349" cy="2462818"/>
            <a:chOff x="6209521" y="1796188"/>
            <a:chExt cx="5245879" cy="2858108"/>
          </a:xfrm>
        </p:grpSpPr>
        <p:pic>
          <p:nvPicPr>
            <p:cNvPr id="2" name="Picture 1">
              <a:extLst>
                <a:ext uri="{FF2B5EF4-FFF2-40B4-BE49-F238E27FC236}">
                  <a16:creationId xmlns:a16="http://schemas.microsoft.com/office/drawing/2014/main" id="{4C2E5157-B769-3A81-B7A1-D246A46D160D}"/>
                </a:ext>
              </a:extLst>
            </p:cNvPr>
            <p:cNvPicPr>
              <a:picLocks noChangeAspect="1"/>
            </p:cNvPicPr>
            <p:nvPr/>
          </p:nvPicPr>
          <p:blipFill>
            <a:blip r:embed="rId4"/>
            <a:srcRect t="16866" r="30562"/>
            <a:stretch>
              <a:fillRect/>
            </a:stretch>
          </p:blipFill>
          <p:spPr>
            <a:xfrm>
              <a:off x="6209521" y="1796188"/>
              <a:ext cx="5245879" cy="2858108"/>
            </a:xfrm>
            <a:prstGeom prst="rect">
              <a:avLst/>
            </a:prstGeom>
            <a:ln>
              <a:solidFill>
                <a:schemeClr val="tx1"/>
              </a:solidFill>
              <a:prstDash val="sysDash"/>
            </a:ln>
          </p:spPr>
        </p:pic>
        <p:sp>
          <p:nvSpPr>
            <p:cNvPr id="4" name="Rounded Rectangle 3">
              <a:extLst>
                <a:ext uri="{FF2B5EF4-FFF2-40B4-BE49-F238E27FC236}">
                  <a16:creationId xmlns:a16="http://schemas.microsoft.com/office/drawing/2014/main" id="{30659A77-1F7A-195F-6F15-0AC72135FA1A}"/>
                </a:ext>
              </a:extLst>
            </p:cNvPr>
            <p:cNvSpPr/>
            <p:nvPr/>
          </p:nvSpPr>
          <p:spPr>
            <a:xfrm>
              <a:off x="6519917" y="4279392"/>
              <a:ext cx="1499616" cy="256032"/>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7" name="Picture 6">
            <a:extLst>
              <a:ext uri="{FF2B5EF4-FFF2-40B4-BE49-F238E27FC236}">
                <a16:creationId xmlns:a16="http://schemas.microsoft.com/office/drawing/2014/main" id="{23B4815A-2108-98D7-ED87-09546BFAE594}"/>
              </a:ext>
            </a:extLst>
          </p:cNvPr>
          <p:cNvPicPr>
            <a:picLocks noChangeAspect="1"/>
          </p:cNvPicPr>
          <p:nvPr/>
        </p:nvPicPr>
        <p:blipFill>
          <a:blip r:embed="rId5"/>
          <a:stretch>
            <a:fillRect/>
          </a:stretch>
        </p:blipFill>
        <p:spPr>
          <a:xfrm>
            <a:off x="6696413" y="3920947"/>
            <a:ext cx="4407861" cy="2525637"/>
          </a:xfrm>
          <a:prstGeom prst="rect">
            <a:avLst/>
          </a:prstGeom>
        </p:spPr>
      </p:pic>
      <p:sp>
        <p:nvSpPr>
          <p:cNvPr id="10" name="Rounded Rectangle 9">
            <a:extLst>
              <a:ext uri="{FF2B5EF4-FFF2-40B4-BE49-F238E27FC236}">
                <a16:creationId xmlns:a16="http://schemas.microsoft.com/office/drawing/2014/main" id="{C35EF323-AC27-56A5-4CFA-746EAA9433C9}"/>
              </a:ext>
            </a:extLst>
          </p:cNvPr>
          <p:cNvSpPr/>
          <p:nvPr/>
        </p:nvSpPr>
        <p:spPr>
          <a:xfrm>
            <a:off x="10076688" y="5860837"/>
            <a:ext cx="243840" cy="220622"/>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C6095E11-0151-D610-9456-AE9F37A3991E}"/>
              </a:ext>
            </a:extLst>
          </p:cNvPr>
          <p:cNvPicPr>
            <a:picLocks noChangeAspect="1"/>
          </p:cNvPicPr>
          <p:nvPr/>
        </p:nvPicPr>
        <p:blipFill>
          <a:blip r:embed="rId6"/>
          <a:stretch>
            <a:fillRect/>
          </a:stretch>
        </p:blipFill>
        <p:spPr>
          <a:xfrm>
            <a:off x="3322421" y="2882348"/>
            <a:ext cx="279400" cy="215900"/>
          </a:xfrm>
          <a:prstGeom prst="rect">
            <a:avLst/>
          </a:prstGeom>
        </p:spPr>
      </p:pic>
    </p:spTree>
    <p:extLst>
      <p:ext uri="{BB962C8B-B14F-4D97-AF65-F5344CB8AC3E}">
        <p14:creationId xmlns:p14="http://schemas.microsoft.com/office/powerpoint/2010/main" val="7596421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3EA-3905-6EA6-7210-1E483F3A965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3B382C6-741C-BD1C-0288-53D4D221E728}"/>
              </a:ext>
            </a:extLst>
          </p:cNvPr>
          <p:cNvSpPr>
            <a:spLocks noGrp="1"/>
          </p:cNvSpPr>
          <p:nvPr>
            <p:ph type="title"/>
          </p:nvPr>
        </p:nvSpPr>
        <p:spPr/>
        <p:txBody>
          <a:bodyPr/>
          <a:lstStyle/>
          <a:p>
            <a:r>
              <a:rPr lang="en-GB" sz="4000" noProof="0" dirty="0"/>
              <a:t>Set up Python environment </a:t>
            </a:r>
            <a:r>
              <a:rPr lang="en-GB" dirty="0"/>
              <a:t>using Conda</a:t>
            </a:r>
            <a:endParaRPr lang="en-GB" sz="4000" noProof="0" dirty="0"/>
          </a:p>
        </p:txBody>
      </p:sp>
      <p:sp>
        <p:nvSpPr>
          <p:cNvPr id="9" name="Slide Number Placeholder 3">
            <a:extLst>
              <a:ext uri="{FF2B5EF4-FFF2-40B4-BE49-F238E27FC236}">
                <a16:creationId xmlns:a16="http://schemas.microsoft.com/office/drawing/2014/main" id="{64671258-10D3-23AC-7052-C54B39F2999C}"/>
              </a:ext>
            </a:extLst>
          </p:cNvPr>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B3C3A583-3074-0ED7-FCA2-8115864644DF}"/>
              </a:ext>
            </a:extLst>
          </p:cNvPr>
          <p:cNvSpPr txBox="1">
            <a:spLocks/>
          </p:cNvSpPr>
          <p:nvPr/>
        </p:nvSpPr>
        <p:spPr>
          <a:xfrm>
            <a:off x="715992" y="1216325"/>
            <a:ext cx="5380006" cy="5390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 Create a new empty Python 3.12.11 environment</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Anaconda Navigator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Environments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Click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Create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(bottom left) </a:t>
            </a:r>
          </a:p>
          <a:p>
            <a:pPr marL="314325"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DO NOT re-use an old environment</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Enter a name for your environment (e.g. SEN122A).</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Tick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Python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select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version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3.12.11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from the dropdown (be patient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Click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Create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and wait (be patient ⏳)</a:t>
            </a:r>
          </a:p>
          <a:p>
            <a:pPr marL="3175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1397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IF Python 3.12.11 is NOT listed</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 the command line terminal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cmd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Type the following command and press Enter: </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1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conda</a:t>
            </a:r>
            <a:r>
              <a:rPr kumimoji="0" lang="en-GB"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create -n py312 python=3.12.11</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After installing,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close and restart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Anaconda Navigator and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redo steps 1 to 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DF84BBA-0F0F-D59E-11C3-18AE0200AD3C}"/>
              </a:ext>
            </a:extLst>
          </p:cNvPr>
          <p:cNvPicPr>
            <a:picLocks noChangeAspect="1"/>
          </p:cNvPicPr>
          <p:nvPr/>
        </p:nvPicPr>
        <p:blipFill>
          <a:blip r:embed="rId3"/>
          <a:stretch>
            <a:fillRect/>
          </a:stretch>
        </p:blipFill>
        <p:spPr>
          <a:xfrm>
            <a:off x="6095998" y="5339116"/>
            <a:ext cx="5026948" cy="1268161"/>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66827ABA-0570-D10E-6D3C-1109B3439BF9}"/>
              </a:ext>
            </a:extLst>
          </p:cNvPr>
          <p:cNvGrpSpPr/>
          <p:nvPr/>
        </p:nvGrpSpPr>
        <p:grpSpPr>
          <a:xfrm>
            <a:off x="6095998" y="1035170"/>
            <a:ext cx="5026948" cy="3899283"/>
            <a:chOff x="6095998" y="1035170"/>
            <a:chExt cx="5026948" cy="3899283"/>
          </a:xfrm>
        </p:grpSpPr>
        <p:pic>
          <p:nvPicPr>
            <p:cNvPr id="4" name="Picture 3">
              <a:extLst>
                <a:ext uri="{FF2B5EF4-FFF2-40B4-BE49-F238E27FC236}">
                  <a16:creationId xmlns:a16="http://schemas.microsoft.com/office/drawing/2014/main" id="{BADBCC0E-82FF-0722-D51E-64FEC0FA67B0}"/>
                </a:ext>
              </a:extLst>
            </p:cNvPr>
            <p:cNvPicPr>
              <a:picLocks noChangeAspect="1"/>
            </p:cNvPicPr>
            <p:nvPr/>
          </p:nvPicPr>
          <p:blipFill>
            <a:blip r:embed="rId4"/>
            <a:srcRect r="27483"/>
            <a:stretch>
              <a:fillRect/>
            </a:stretch>
          </p:blipFill>
          <p:spPr>
            <a:xfrm>
              <a:off x="6095998" y="1035170"/>
              <a:ext cx="5026948" cy="3899283"/>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758E14FF-602E-314E-2FE1-043E74039B27}"/>
                </a:ext>
              </a:extLst>
            </p:cNvPr>
            <p:cNvSpPr/>
            <p:nvPr/>
          </p:nvSpPr>
          <p:spPr>
            <a:xfrm>
              <a:off x="9151999" y="4247539"/>
              <a:ext cx="1174738" cy="220622"/>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ounded Rectangle 9">
              <a:extLst>
                <a:ext uri="{FF2B5EF4-FFF2-40B4-BE49-F238E27FC236}">
                  <a16:creationId xmlns:a16="http://schemas.microsoft.com/office/drawing/2014/main" id="{DB8FDE8B-B06D-7D8B-DEB1-FFD571FB3B48}"/>
                </a:ext>
              </a:extLst>
            </p:cNvPr>
            <p:cNvSpPr/>
            <p:nvPr/>
          </p:nvSpPr>
          <p:spPr>
            <a:xfrm>
              <a:off x="8613909" y="2640713"/>
              <a:ext cx="548024" cy="220622"/>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ounded Rectangle 11">
            <a:extLst>
              <a:ext uri="{FF2B5EF4-FFF2-40B4-BE49-F238E27FC236}">
                <a16:creationId xmlns:a16="http://schemas.microsoft.com/office/drawing/2014/main" id="{E136CDE6-2322-1E78-4217-C33DCE120705}"/>
              </a:ext>
            </a:extLst>
          </p:cNvPr>
          <p:cNvSpPr/>
          <p:nvPr/>
        </p:nvSpPr>
        <p:spPr>
          <a:xfrm>
            <a:off x="7336542" y="5939179"/>
            <a:ext cx="2518155" cy="242684"/>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942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2C81B-7778-3D46-F898-4061FB8DB40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25E8A9B-F3A0-F180-7F8D-A239AB57EDA1}"/>
              </a:ext>
            </a:extLst>
          </p:cNvPr>
          <p:cNvSpPr>
            <a:spLocks noGrp="1"/>
          </p:cNvSpPr>
          <p:nvPr>
            <p:ph type="title"/>
          </p:nvPr>
        </p:nvSpPr>
        <p:spPr/>
        <p:txBody>
          <a:bodyPr/>
          <a:lstStyle/>
          <a:p>
            <a:r>
              <a:rPr lang="en-GB" sz="4000" noProof="0" dirty="0"/>
              <a:t>Set up Python environment </a:t>
            </a:r>
            <a:r>
              <a:rPr lang="en-GB" dirty="0"/>
              <a:t>using Conda</a:t>
            </a:r>
            <a:endParaRPr lang="en-GB" sz="4000" noProof="0" dirty="0"/>
          </a:p>
        </p:txBody>
      </p:sp>
      <p:sp>
        <p:nvSpPr>
          <p:cNvPr id="9" name="Slide Number Placeholder 3">
            <a:extLst>
              <a:ext uri="{FF2B5EF4-FFF2-40B4-BE49-F238E27FC236}">
                <a16:creationId xmlns:a16="http://schemas.microsoft.com/office/drawing/2014/main" id="{28F2505A-787B-538B-E085-884583459870}"/>
              </a:ext>
            </a:extLst>
          </p:cNvPr>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7E47DF3A-BC8D-E9A3-C93E-EA1B4C5985F1}"/>
              </a:ext>
            </a:extLst>
          </p:cNvPr>
          <p:cNvSpPr txBox="1">
            <a:spLocks/>
          </p:cNvSpPr>
          <p:nvPr/>
        </p:nvSpPr>
        <p:spPr>
          <a:xfrm>
            <a:off x="715993" y="1216325"/>
            <a:ext cx="5013998" cy="5390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 Install the required Python packages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Anaconda Navigator,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LEFT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-click the green </a:t>
            </a:r>
            <a:r>
              <a:rPr kumimoji="0" lang="en-NL" sz="1800" b="1" i="0" u="none" strike="noStrike" kern="1200" cap="none" spc="0" normalizeH="0" baseline="0" noProof="0" dirty="0">
                <a:ln>
                  <a:noFill/>
                </a:ln>
                <a:solidFill>
                  <a:prstClr val="black"/>
                </a:solidFill>
                <a:effectLst/>
                <a:uLnTx/>
                <a:uFillTx/>
                <a:latin typeface="Calibri" panose="020F0502020204030204"/>
                <a:ea typeface="+mn-ea"/>
                <a:cs typeface="+mn-cs"/>
              </a:rPr>
              <a:t> play </a:t>
            </a: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button next to the environment name</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Choose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Open Terminal</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the terminal, go to your downloads folder:</a:t>
            </a:r>
          </a:p>
          <a:p>
            <a:pPr marL="357188"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cd Downloads</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Consolas" panose="020B0609020204030204" pitchFamily="49" charset="0"/>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4"/>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onsolas" panose="020B0609020204030204" pitchFamily="49" charset="0"/>
              </a:rPr>
              <a:t>Install the required packages by typing:</a:t>
            </a:r>
          </a:p>
          <a:p>
            <a:pPr marL="3175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pip install –r </a:t>
            </a:r>
            <a:r>
              <a:rPr kumimoji="0" lang="en-GB" sz="1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requirements.txt</a:t>
            </a:r>
            <a:endPar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Consolas" panose="020B0609020204030204" pitchFamily="49" charset="0"/>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Wait until the installation is finished (be patient)</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 the terminal</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startAt="5"/>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5EDD3A0-957E-CFEE-A733-8FCD41183692}"/>
              </a:ext>
            </a:extLst>
          </p:cNvPr>
          <p:cNvPicPr>
            <a:picLocks noChangeAspect="1"/>
          </p:cNvPicPr>
          <p:nvPr/>
        </p:nvPicPr>
        <p:blipFill>
          <a:blip r:embed="rId3"/>
          <a:srcRect l="1178" t="3724" r="20922" b="4718"/>
          <a:stretch>
            <a:fillRect/>
          </a:stretch>
        </p:blipFill>
        <p:spPr>
          <a:xfrm>
            <a:off x="6096000" y="3911801"/>
            <a:ext cx="5998228" cy="1404609"/>
          </a:xfrm>
          <a:prstGeom prst="rect">
            <a:avLst/>
          </a:prstGeom>
        </p:spPr>
      </p:pic>
      <p:pic>
        <p:nvPicPr>
          <p:cNvPr id="2050" name="Picture 2" descr="Play Button Green Icon SVG Vector &amp; PNG Free Download | UXWing">
            <a:extLst>
              <a:ext uri="{FF2B5EF4-FFF2-40B4-BE49-F238E27FC236}">
                <a16:creationId xmlns:a16="http://schemas.microsoft.com/office/drawing/2014/main" id="{08923D80-0157-4F63-A4B6-F23E13769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913" y="1563366"/>
            <a:ext cx="330821" cy="3308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BEBB6E9-097F-5771-A1AA-0AE9D0559208}"/>
              </a:ext>
            </a:extLst>
          </p:cNvPr>
          <p:cNvPicPr>
            <a:picLocks noChangeAspect="1"/>
          </p:cNvPicPr>
          <p:nvPr/>
        </p:nvPicPr>
        <p:blipFill>
          <a:blip r:embed="rId5">
            <a:extLst>
              <a:ext uri="{28A0092B-C50C-407E-A947-70E740481C1C}">
                <a14:useLocalDpi xmlns:a14="http://schemas.microsoft.com/office/drawing/2010/main" val="0"/>
              </a:ext>
            </a:extLst>
          </a:blip>
          <a:srcRect l="-184" t="14897" r="21412" b="45819"/>
          <a:stretch>
            <a:fillRect/>
          </a:stretch>
        </p:blipFill>
        <p:spPr>
          <a:xfrm>
            <a:off x="6096000" y="1485623"/>
            <a:ext cx="5998228" cy="1869578"/>
          </a:xfrm>
          <a:prstGeom prst="rect">
            <a:avLst/>
          </a:prstGeom>
        </p:spPr>
      </p:pic>
      <p:sp>
        <p:nvSpPr>
          <p:cNvPr id="6" name="Rounded Rectangle 5">
            <a:extLst>
              <a:ext uri="{FF2B5EF4-FFF2-40B4-BE49-F238E27FC236}">
                <a16:creationId xmlns:a16="http://schemas.microsoft.com/office/drawing/2014/main" id="{95AEE842-9403-9489-1EE3-B5B8CA848B4B}"/>
              </a:ext>
            </a:extLst>
          </p:cNvPr>
          <p:cNvSpPr/>
          <p:nvPr/>
        </p:nvSpPr>
        <p:spPr>
          <a:xfrm>
            <a:off x="9477998" y="2281588"/>
            <a:ext cx="970858" cy="242684"/>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ounded Rectangle 9">
            <a:extLst>
              <a:ext uri="{FF2B5EF4-FFF2-40B4-BE49-F238E27FC236}">
                <a16:creationId xmlns:a16="http://schemas.microsoft.com/office/drawing/2014/main" id="{61159F76-FCE9-D98A-D958-4E73AF2759B9}"/>
              </a:ext>
            </a:extLst>
          </p:cNvPr>
          <p:cNvSpPr/>
          <p:nvPr/>
        </p:nvSpPr>
        <p:spPr>
          <a:xfrm>
            <a:off x="8479106" y="4340075"/>
            <a:ext cx="1067944" cy="220622"/>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D8FCB442-9885-B1F8-7DF2-C79E49DD6D2A}"/>
              </a:ext>
            </a:extLst>
          </p:cNvPr>
          <p:cNvSpPr/>
          <p:nvPr/>
        </p:nvSpPr>
        <p:spPr>
          <a:xfrm>
            <a:off x="9271360" y="4701194"/>
            <a:ext cx="2769971" cy="220622"/>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07FDEF-2C46-74CC-097C-DA6E682E76E7}"/>
              </a:ext>
            </a:extLst>
          </p:cNvPr>
          <p:cNvSpPr txBox="1"/>
          <p:nvPr/>
        </p:nvSpPr>
        <p:spPr>
          <a:xfrm>
            <a:off x="6111815" y="5790743"/>
            <a:ext cx="2205873" cy="565608"/>
          </a:xfrm>
          <a:custGeom>
            <a:avLst/>
            <a:gdLst>
              <a:gd name="csX0" fmla="*/ 0 w 2205873"/>
              <a:gd name="csY0" fmla="*/ 0 h 565608"/>
              <a:gd name="csX1" fmla="*/ 2205873 w 2205873"/>
              <a:gd name="csY1" fmla="*/ 0 h 565608"/>
              <a:gd name="csX2" fmla="*/ 2205873 w 2205873"/>
              <a:gd name="csY2" fmla="*/ 565608 h 565608"/>
              <a:gd name="csX3" fmla="*/ 0 w 2205873"/>
              <a:gd name="csY3" fmla="*/ 565608 h 565608"/>
              <a:gd name="csX4" fmla="*/ 0 w 2205873"/>
              <a:gd name="csY4" fmla="*/ 0 h 565608"/>
            </a:gdLst>
            <a:ahLst/>
            <a:cxnLst>
              <a:cxn ang="0">
                <a:pos x="csX0" y="csY0"/>
              </a:cxn>
              <a:cxn ang="0">
                <a:pos x="csX1" y="csY1"/>
              </a:cxn>
              <a:cxn ang="0">
                <a:pos x="csX2" y="csY2"/>
              </a:cxn>
              <a:cxn ang="0">
                <a:pos x="csX3" y="csY3"/>
              </a:cxn>
              <a:cxn ang="0">
                <a:pos x="csX4" y="csY4"/>
              </a:cxn>
            </a:cxnLst>
            <a:rect l="l" t="t" r="r" b="b"/>
            <a:pathLst>
              <a:path w="2205873" h="565608" fill="none" extrusionOk="0">
                <a:moveTo>
                  <a:pt x="0" y="0"/>
                </a:moveTo>
                <a:cubicBezTo>
                  <a:pt x="739930" y="-49533"/>
                  <a:pt x="1365074" y="-14809"/>
                  <a:pt x="2205873" y="0"/>
                </a:cubicBezTo>
                <a:cubicBezTo>
                  <a:pt x="2157966" y="98267"/>
                  <a:pt x="2231381" y="439872"/>
                  <a:pt x="2205873" y="565608"/>
                </a:cubicBezTo>
                <a:cubicBezTo>
                  <a:pt x="1718559" y="517377"/>
                  <a:pt x="844771" y="650063"/>
                  <a:pt x="0" y="565608"/>
                </a:cubicBezTo>
                <a:cubicBezTo>
                  <a:pt x="32688" y="493478"/>
                  <a:pt x="10375" y="173996"/>
                  <a:pt x="0" y="0"/>
                </a:cubicBezTo>
                <a:close/>
              </a:path>
              <a:path w="2205873" h="565608" stroke="0" extrusionOk="0">
                <a:moveTo>
                  <a:pt x="0" y="0"/>
                </a:moveTo>
                <a:cubicBezTo>
                  <a:pt x="1067067" y="118645"/>
                  <a:pt x="1153188" y="116012"/>
                  <a:pt x="2205873" y="0"/>
                </a:cubicBezTo>
                <a:cubicBezTo>
                  <a:pt x="2186722" y="189682"/>
                  <a:pt x="2240384" y="469650"/>
                  <a:pt x="2205873" y="565608"/>
                </a:cubicBezTo>
                <a:cubicBezTo>
                  <a:pt x="1228316" y="700208"/>
                  <a:pt x="543735" y="408412"/>
                  <a:pt x="0" y="565608"/>
                </a:cubicBezTo>
                <a:cubicBezTo>
                  <a:pt x="50727" y="345495"/>
                  <a:pt x="-25687" y="178971"/>
                  <a:pt x="0" y="0"/>
                </a:cubicBezTo>
                <a:close/>
              </a:path>
            </a:pathLst>
          </a:custGeom>
          <a:ln>
            <a:solidFill>
              <a:schemeClr val="accent6"/>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1257300"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Name of the created environment</a:t>
            </a:r>
          </a:p>
        </p:txBody>
      </p:sp>
      <p:cxnSp>
        <p:nvCxnSpPr>
          <p:cNvPr id="12" name="Straight Arrow Connector 11">
            <a:extLst>
              <a:ext uri="{FF2B5EF4-FFF2-40B4-BE49-F238E27FC236}">
                <a16:creationId xmlns:a16="http://schemas.microsoft.com/office/drawing/2014/main" id="{62D72C34-22EC-8D7E-D96B-89DE1CD4DAEA}"/>
              </a:ext>
            </a:extLst>
          </p:cNvPr>
          <p:cNvCxnSpPr>
            <a:cxnSpLocks/>
            <a:stCxn id="2" idx="0"/>
          </p:cNvCxnSpPr>
          <p:nvPr/>
        </p:nvCxnSpPr>
        <p:spPr>
          <a:xfrm flipH="1" flipV="1">
            <a:off x="6579910" y="4986471"/>
            <a:ext cx="634842" cy="80427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8221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1F0F7-29F1-DE27-CFF2-0CAF78B0118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D9E267-3F1E-3D33-6617-98145F326537}"/>
              </a:ext>
            </a:extLst>
          </p:cNvPr>
          <p:cNvSpPr>
            <a:spLocks noGrp="1"/>
          </p:cNvSpPr>
          <p:nvPr>
            <p:ph type="title"/>
          </p:nvPr>
        </p:nvSpPr>
        <p:spPr/>
        <p:txBody>
          <a:bodyPr/>
          <a:lstStyle/>
          <a:p>
            <a:r>
              <a:rPr lang="en-GB" sz="4000" noProof="0" dirty="0"/>
              <a:t>Set up Python environment </a:t>
            </a:r>
            <a:r>
              <a:rPr lang="en-GB" dirty="0"/>
              <a:t>using Conda</a:t>
            </a:r>
            <a:endParaRPr lang="en-GB" sz="4000" noProof="0" dirty="0"/>
          </a:p>
        </p:txBody>
      </p:sp>
      <p:sp>
        <p:nvSpPr>
          <p:cNvPr id="9" name="Slide Number Placeholder 3">
            <a:extLst>
              <a:ext uri="{FF2B5EF4-FFF2-40B4-BE49-F238E27FC236}">
                <a16:creationId xmlns:a16="http://schemas.microsoft.com/office/drawing/2014/main" id="{F8B310B0-DD79-747F-3951-EAA9E5A66EE3}"/>
              </a:ext>
            </a:extLst>
          </p:cNvPr>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8C47B18F-C589-4A60-6CD3-FFE08DA3E6BE}"/>
              </a:ext>
            </a:extLst>
          </p:cNvPr>
          <p:cNvSpPr txBox="1">
            <a:spLocks/>
          </p:cNvSpPr>
          <p:nvPr/>
        </p:nvSpPr>
        <p:spPr>
          <a:xfrm>
            <a:off x="715992" y="1216325"/>
            <a:ext cx="5212859" cy="5390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 Install and launch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Jupyter</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Notebook</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Anaconda Navigator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and go to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Home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(top left)</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the dropdown at the top,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select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created environment (e.g. SEN122A_2025)</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Scroll through the list or use the search bar to find </a:t>
            </a:r>
            <a:r>
              <a:rPr kumimoji="0" lang="en-GB" sz="1800" b="1" i="1" u="none" strike="noStrike" kern="1200" cap="none" spc="0" normalizeH="0" baseline="0" noProof="0" dirty="0" err="1">
                <a:ln>
                  <a:noFill/>
                </a:ln>
                <a:solidFill>
                  <a:prstClr val="black"/>
                </a:solidFill>
                <a:effectLst/>
                <a:uLnTx/>
                <a:uFillTx/>
                <a:latin typeface="Calibri" panose="020F0502020204030204"/>
                <a:ea typeface="+mn-ea"/>
                <a:cs typeface="+mn-cs"/>
              </a:rPr>
              <a:t>Jupyter</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 Notebook</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Click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Install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(be patient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When the installation is complete, the button will change from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Install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Launch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Double-click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Launch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start a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Jupyter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Notebook</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75C8DC3E-9BF6-C06D-9C9C-031ECF796B74}"/>
              </a:ext>
            </a:extLst>
          </p:cNvPr>
          <p:cNvGrpSpPr/>
          <p:nvPr/>
        </p:nvGrpSpPr>
        <p:grpSpPr>
          <a:xfrm>
            <a:off x="6096000" y="1216325"/>
            <a:ext cx="5569668" cy="3986459"/>
            <a:chOff x="6096000" y="1216325"/>
            <a:chExt cx="5569668" cy="3986459"/>
          </a:xfrm>
        </p:grpSpPr>
        <p:grpSp>
          <p:nvGrpSpPr>
            <p:cNvPr id="3" name="Group 2">
              <a:extLst>
                <a:ext uri="{FF2B5EF4-FFF2-40B4-BE49-F238E27FC236}">
                  <a16:creationId xmlns:a16="http://schemas.microsoft.com/office/drawing/2014/main" id="{438F437A-BBFA-47AE-FAA3-7F0F95CEE1FA}"/>
                </a:ext>
              </a:extLst>
            </p:cNvPr>
            <p:cNvGrpSpPr/>
            <p:nvPr/>
          </p:nvGrpSpPr>
          <p:grpSpPr>
            <a:xfrm>
              <a:off x="6096000" y="1216325"/>
              <a:ext cx="5569668" cy="3986459"/>
              <a:chOff x="6096000" y="1216325"/>
              <a:chExt cx="5569668" cy="3986459"/>
            </a:xfrm>
          </p:grpSpPr>
          <p:pic>
            <p:nvPicPr>
              <p:cNvPr id="10" name="Picture 9">
                <a:extLst>
                  <a:ext uri="{FF2B5EF4-FFF2-40B4-BE49-F238E27FC236}">
                    <a16:creationId xmlns:a16="http://schemas.microsoft.com/office/drawing/2014/main" id="{121AC391-B234-A084-80C5-0EC68B6AC65F}"/>
                  </a:ext>
                </a:extLst>
              </p:cNvPr>
              <p:cNvPicPr>
                <a:picLocks noChangeAspect="1"/>
              </p:cNvPicPr>
              <p:nvPr/>
            </p:nvPicPr>
            <p:blipFill>
              <a:blip r:embed="rId3"/>
              <a:srcRect r="21411"/>
              <a:stretch>
                <a:fillRect/>
              </a:stretch>
            </p:blipFill>
            <p:spPr>
              <a:xfrm>
                <a:off x="6096000" y="1216325"/>
                <a:ext cx="5569668" cy="3986459"/>
              </a:xfrm>
              <a:prstGeom prst="rect">
                <a:avLst/>
              </a:prstGeom>
            </p:spPr>
          </p:pic>
          <p:sp>
            <p:nvSpPr>
              <p:cNvPr id="2" name="Rounded Rectangle 1">
                <a:extLst>
                  <a:ext uri="{FF2B5EF4-FFF2-40B4-BE49-F238E27FC236}">
                    <a16:creationId xmlns:a16="http://schemas.microsoft.com/office/drawing/2014/main" id="{61F9982E-E088-2B4B-14B6-81D1689AC43A}"/>
                  </a:ext>
                </a:extLst>
              </p:cNvPr>
              <p:cNvSpPr/>
              <p:nvPr/>
            </p:nvSpPr>
            <p:spPr>
              <a:xfrm>
                <a:off x="9442174" y="2107095"/>
                <a:ext cx="1480929" cy="228600"/>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Rounded Rectangle 3">
              <a:extLst>
                <a:ext uri="{FF2B5EF4-FFF2-40B4-BE49-F238E27FC236}">
                  <a16:creationId xmlns:a16="http://schemas.microsoft.com/office/drawing/2014/main" id="{17F6921A-A644-C8F2-C23D-B5C2B3D0649F}"/>
                </a:ext>
              </a:extLst>
            </p:cNvPr>
            <p:cNvSpPr/>
            <p:nvPr/>
          </p:nvSpPr>
          <p:spPr>
            <a:xfrm>
              <a:off x="10346635" y="4214191"/>
              <a:ext cx="576468" cy="377688"/>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640381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EADE3-42B9-6D2F-72E6-AD26A2DAA58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7C47ADF-5FD4-3EDE-4442-5EF8335F4506}"/>
              </a:ext>
            </a:extLst>
          </p:cNvPr>
          <p:cNvSpPr>
            <a:spLocks noGrp="1"/>
          </p:cNvSpPr>
          <p:nvPr>
            <p:ph type="title"/>
          </p:nvPr>
        </p:nvSpPr>
        <p:spPr/>
        <p:txBody>
          <a:bodyPr/>
          <a:lstStyle/>
          <a:p>
            <a:r>
              <a:rPr lang="en-GB" sz="4000" noProof="0" dirty="0"/>
              <a:t>Set up Python environment </a:t>
            </a:r>
            <a:r>
              <a:rPr lang="en-GB" dirty="0"/>
              <a:t>using Conda</a:t>
            </a:r>
            <a:endParaRPr lang="en-GB" sz="4000" noProof="0" dirty="0"/>
          </a:p>
        </p:txBody>
      </p:sp>
      <p:sp>
        <p:nvSpPr>
          <p:cNvPr id="9" name="Slide Number Placeholder 3">
            <a:extLst>
              <a:ext uri="{FF2B5EF4-FFF2-40B4-BE49-F238E27FC236}">
                <a16:creationId xmlns:a16="http://schemas.microsoft.com/office/drawing/2014/main" id="{284CFD96-FE57-63C9-BF8E-B133BFC08F6B}"/>
              </a:ext>
            </a:extLst>
          </p:cNvPr>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595F1EAF-D52B-9329-4BEA-0721BE6209ED}"/>
              </a:ext>
            </a:extLst>
          </p:cNvPr>
          <p:cNvSpPr txBox="1">
            <a:spLocks/>
          </p:cNvSpPr>
          <p:nvPr/>
        </p:nvSpPr>
        <p:spPr>
          <a:xfrm>
            <a:off x="715992" y="1216325"/>
            <a:ext cx="5212859" cy="5390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 Start your lab session</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After launching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Jupyter</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Notebook</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 new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browser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tab will open automatically (e.g. in Chrome).</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Jupyter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file browser,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navigate to the course folder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where you unpacked the materials e.g. </a:t>
            </a:r>
          </a:p>
          <a:p>
            <a:pPr marL="223838"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Documents\Courses\SEN122A\Q2_2025-main\</a:t>
            </a:r>
            <a:r>
              <a:rPr kumimoji="0" lang="en-GB" sz="16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Lab_sessions</a:t>
            </a:r>
            <a:r>
              <a:rPr kumimoji="0" lang="en-GB"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\Lab_session_01</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Locate the lab notebook you want to work on (file ending in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ipynb</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Double-click</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file to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open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it in a new tab.</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You can now start running the notebook cells.</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Happy choice modelling! </a:t>
            </a: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BFD5D0B-116F-F06D-3881-E47FC0FAC03E}"/>
              </a:ext>
            </a:extLst>
          </p:cNvPr>
          <p:cNvPicPr>
            <a:picLocks noChangeAspect="1"/>
          </p:cNvPicPr>
          <p:nvPr/>
        </p:nvPicPr>
        <p:blipFill>
          <a:blip r:embed="rId3"/>
          <a:srcRect l="222" r="55316" b="48099"/>
          <a:stretch>
            <a:fillRect/>
          </a:stretch>
        </p:blipFill>
        <p:spPr>
          <a:xfrm>
            <a:off x="6263151" y="1035170"/>
            <a:ext cx="5636639" cy="4112183"/>
          </a:xfrm>
          <a:prstGeom prst="rect">
            <a:avLst/>
          </a:prstGeom>
        </p:spPr>
      </p:pic>
      <p:sp>
        <p:nvSpPr>
          <p:cNvPr id="3" name="Rounded Rectangle 2">
            <a:extLst>
              <a:ext uri="{FF2B5EF4-FFF2-40B4-BE49-F238E27FC236}">
                <a16:creationId xmlns:a16="http://schemas.microsoft.com/office/drawing/2014/main" id="{2040BA8F-E9E8-5A22-2E64-180C0B2F0C4F}"/>
              </a:ext>
            </a:extLst>
          </p:cNvPr>
          <p:cNvSpPr/>
          <p:nvPr/>
        </p:nvSpPr>
        <p:spPr>
          <a:xfrm>
            <a:off x="7581452" y="3136548"/>
            <a:ext cx="2271348" cy="266952"/>
          </a:xfrm>
          <a:prstGeom prst="round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5713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4" name="Content Placeholder 3">
            <a:extLst>
              <a:ext uri="{FF2B5EF4-FFF2-40B4-BE49-F238E27FC236}">
                <a16:creationId xmlns:a16="http://schemas.microsoft.com/office/drawing/2014/main" id="{02F465D5-0B6F-F1C8-6FFD-E0D34F90CC9C}"/>
              </a:ext>
            </a:extLst>
          </p:cNvPr>
          <p:cNvSpPr>
            <a:spLocks noGrp="1"/>
          </p:cNvSpPr>
          <p:nvPr>
            <p:ph idx="1"/>
          </p:nvPr>
        </p:nvSpPr>
        <p:spPr>
          <a:xfrm>
            <a:off x="715992" y="1216325"/>
            <a:ext cx="9519690" cy="476674"/>
          </a:xfrm>
        </p:spPr>
        <p:txBody>
          <a:bodyPr/>
          <a:lstStyle/>
          <a:p>
            <a:pPr marL="0" indent="0">
              <a:buNone/>
            </a:pPr>
            <a:r>
              <a:rPr lang="en-GB" b="1" dirty="0"/>
              <a:t>The RUM-MNL model is not a perfect model of choice behaviour: it has four key limitations</a:t>
            </a:r>
          </a:p>
          <a:p>
            <a:pPr marL="0" indent="0">
              <a:buNone/>
            </a:pPr>
            <a:endParaRPr lang="en-GB" dirty="0"/>
          </a:p>
          <a:p>
            <a:endParaRPr lang="en-GB" dirty="0"/>
          </a:p>
          <a:p>
            <a:endParaRPr lang="en-GB" dirty="0"/>
          </a:p>
        </p:txBody>
      </p:sp>
      <p:sp>
        <p:nvSpPr>
          <p:cNvPr id="2" name="TextBox 1">
            <a:extLst>
              <a:ext uri="{FF2B5EF4-FFF2-40B4-BE49-F238E27FC236}">
                <a16:creationId xmlns:a16="http://schemas.microsoft.com/office/drawing/2014/main" id="{6C5A882F-8CEA-A8C3-31CE-45ACEF738EBA}"/>
              </a:ext>
            </a:extLst>
          </p:cNvPr>
          <p:cNvSpPr txBox="1"/>
          <p:nvPr/>
        </p:nvSpPr>
        <p:spPr>
          <a:xfrm>
            <a:off x="715992" y="1874155"/>
            <a:ext cx="5718912" cy="2430718"/>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RUM-MNL assumes people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maximise utility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whose utility of alternative </a:t>
            </a: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only depends on the attribute levels of alternative </a:t>
            </a: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V</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f</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large body of research shows people often behave boundedly rational. Role of ‘emotions’, asymmetric preferences, choice set effects, herding behaviour, etc</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Thinking, Fast and Slow door Daniel Kahneman - Managementboek.nl">
            <a:extLst>
              <a:ext uri="{FF2B5EF4-FFF2-40B4-BE49-F238E27FC236}">
                <a16:creationId xmlns:a16="http://schemas.microsoft.com/office/drawing/2014/main" id="{9F5CCD33-FDD6-8057-B2AC-8B0B7C9A8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439" y="4834072"/>
            <a:ext cx="1289897" cy="19383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D7766CA-60F1-B4ED-D14D-290A97EF7E43}"/>
              </a:ext>
            </a:extLst>
          </p:cNvPr>
          <p:cNvGrpSpPr/>
          <p:nvPr/>
        </p:nvGrpSpPr>
        <p:grpSpPr>
          <a:xfrm>
            <a:off x="6762939" y="2736093"/>
            <a:ext cx="5038360" cy="3860250"/>
            <a:chOff x="6762939" y="2736093"/>
            <a:chExt cx="5038360" cy="3860250"/>
          </a:xfrm>
        </p:grpSpPr>
        <p:grpSp>
          <p:nvGrpSpPr>
            <p:cNvPr id="20" name="Group 19">
              <a:extLst>
                <a:ext uri="{FF2B5EF4-FFF2-40B4-BE49-F238E27FC236}">
                  <a16:creationId xmlns:a16="http://schemas.microsoft.com/office/drawing/2014/main" id="{CAC44CB1-8CC4-54B1-9A23-56D3FBAE381E}"/>
                </a:ext>
              </a:extLst>
            </p:cNvPr>
            <p:cNvGrpSpPr/>
            <p:nvPr/>
          </p:nvGrpSpPr>
          <p:grpSpPr>
            <a:xfrm>
              <a:off x="6762939" y="2736093"/>
              <a:ext cx="1249378" cy="1919334"/>
              <a:chOff x="6762939" y="2736093"/>
              <a:chExt cx="1249378" cy="1919334"/>
            </a:xfrm>
          </p:grpSpPr>
          <p:sp>
            <p:nvSpPr>
              <p:cNvPr id="21" name="Right Arrow 20">
                <a:extLst>
                  <a:ext uri="{FF2B5EF4-FFF2-40B4-BE49-F238E27FC236}">
                    <a16:creationId xmlns:a16="http://schemas.microsoft.com/office/drawing/2014/main" id="{A28060E8-E5F0-2A87-C933-B5496C66C03E}"/>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 descr="Image result for understand icon">
                <a:extLst>
                  <a:ext uri="{FF2B5EF4-FFF2-40B4-BE49-F238E27FC236}">
                    <a16:creationId xmlns:a16="http://schemas.microsoft.com/office/drawing/2014/main" id="{48EF63EA-69D5-A185-A333-F3F42DF1E1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48D8D7C3-198A-7396-778A-BDF5EA7106DF}"/>
                </a:ext>
              </a:extLst>
            </p:cNvPr>
            <p:cNvSpPr txBox="1"/>
            <p:nvPr/>
          </p:nvSpPr>
          <p:spPr>
            <a:xfrm>
              <a:off x="8111905" y="2850292"/>
              <a:ext cx="3689394" cy="1697652"/>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Descriptive models of choice behaviour, e.g.</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Random Regret Minimisation</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Elimination-by-aspects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Satisfycing</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Lexicographic </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4" name="Picture 23">
              <a:extLst>
                <a:ext uri="{FF2B5EF4-FFF2-40B4-BE49-F238E27FC236}">
                  <a16:creationId xmlns:a16="http://schemas.microsoft.com/office/drawing/2014/main" id="{C56AEB6A-C83A-A110-66DC-0202764ED976}"/>
                </a:ext>
              </a:extLst>
            </p:cNvPr>
            <p:cNvPicPr>
              <a:picLocks noChangeAspect="1"/>
            </p:cNvPicPr>
            <p:nvPr/>
          </p:nvPicPr>
          <p:blipFill>
            <a:blip r:embed="rId5"/>
            <a:stretch>
              <a:fillRect/>
            </a:stretch>
          </p:blipFill>
          <p:spPr>
            <a:xfrm>
              <a:off x="8759760" y="4898691"/>
              <a:ext cx="2546480" cy="1697652"/>
            </a:xfrm>
            <a:prstGeom prst="rect">
              <a:avLst/>
            </a:prstGeom>
            <a:ln>
              <a:noFill/>
            </a:ln>
            <a:effectLst>
              <a:outerShdw blurRad="292100" dist="139700" dir="2700000" algn="tl" rotWithShape="0">
                <a:srgbClr val="333333">
                  <a:alpha val="65000"/>
                </a:srgbClr>
              </a:outerShdw>
            </a:effectLst>
          </p:spPr>
        </p:pic>
      </p:grpSp>
      <p:pic>
        <p:nvPicPr>
          <p:cNvPr id="25" name="Picture 24">
            <a:extLst>
              <a:ext uri="{FF2B5EF4-FFF2-40B4-BE49-F238E27FC236}">
                <a16:creationId xmlns:a16="http://schemas.microsoft.com/office/drawing/2014/main" id="{97AE5111-E579-8489-C6DC-B01384985CDD}"/>
              </a:ext>
            </a:extLst>
          </p:cNvPr>
          <p:cNvPicPr>
            <a:picLocks noChangeAspect="1"/>
          </p:cNvPicPr>
          <p:nvPr/>
        </p:nvPicPr>
        <p:blipFill>
          <a:blip r:embed="rId6"/>
          <a:stretch>
            <a:fillRect/>
          </a:stretch>
        </p:blipFill>
        <p:spPr>
          <a:xfrm>
            <a:off x="1571944" y="4826011"/>
            <a:ext cx="1287779" cy="1931669"/>
          </a:xfrm>
          <a:prstGeom prst="rect">
            <a:avLst/>
          </a:prstGeom>
        </p:spPr>
      </p:pic>
    </p:spTree>
    <p:extLst>
      <p:ext uri="{BB962C8B-B14F-4D97-AF65-F5344CB8AC3E}">
        <p14:creationId xmlns:p14="http://schemas.microsoft.com/office/powerpoint/2010/main" val="94867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108BD9"/>
      </a:lt2>
      <a:accent1>
        <a:srgbClr val="ADC610"/>
      </a:accent1>
      <a:accent2>
        <a:srgbClr val="002B60"/>
      </a:accent2>
      <a:accent3>
        <a:srgbClr val="FFFFFF"/>
      </a:accent3>
      <a:accent4>
        <a:srgbClr val="000000"/>
      </a:accent4>
      <a:accent5>
        <a:srgbClr val="D3DFAA"/>
      </a:accent5>
      <a:accent6>
        <a:srgbClr val="002656"/>
      </a:accent6>
      <a:hlink>
        <a:srgbClr val="A10058"/>
      </a:hlink>
      <a:folHlink>
        <a:srgbClr val="66BCAA"/>
      </a:folHlink>
    </a:clrScheme>
    <a:fontScheme name="Default Design">
      <a:majorFont>
        <a:latin typeface="Bookman Old Style"/>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0000F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headEnd type="none" w="med" len="med"/>
          <a:tailEnd type="none" w="med" len="med"/>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marL="0" indent="0" algn="l" defTabSz="904875">
          <a:buNone/>
          <a:tabLst>
            <a:tab pos="1257300" algn="l"/>
            <a:tab pos="3228975" algn="l"/>
          </a:tabLst>
          <a:defRPr dirty="0" smtClean="0">
            <a:cs typeface="Calibri" panose="020F0502020204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algn="l">
          <a:defRPr sz="2400" b="1" dirty="0" smtClean="0">
            <a:cs typeface="Times New Roman" panose="02020603050405020304" pitchFamily="18"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99"/>
        </a:solidFill>
        <a:ln>
          <a:solidFill>
            <a:schemeClr val="accent3">
              <a:lumMod val="40000"/>
              <a:lumOff val="60000"/>
            </a:schemeClr>
          </a:solidFill>
        </a:ln>
      </a:spPr>
      <a:bodyPr rtlCol="0" anchor="ctr"/>
      <a:lstStyle>
        <a:defPPr>
          <a:defRPr dirty="0">
            <a:solidFill>
              <a:srgbClr val="00B05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headEnd type="none" w="med" len="med"/>
          <a:tailEnd type="none" w="med" len="med"/>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rtlCol="0" anchor="ctr"/>
      <a:lstStyle>
        <a:defPPr algn="ctr">
          <a:defRPr dirty="0">
            <a:solidFill>
              <a:srgbClr val="00B05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headEnd type="none" w="med" len="med"/>
          <a:tailEnd type="none" w="med" len="med"/>
        </a:ln>
      </a:spPr>
      <a:bodyPr/>
      <a:lstStyle/>
      <a:style>
        <a:lnRef idx="1">
          <a:schemeClr val="accent2"/>
        </a:lnRef>
        <a:fillRef idx="0">
          <a:schemeClr val="accent2"/>
        </a:fillRef>
        <a:effectRef idx="0">
          <a:schemeClr val="accent2"/>
        </a:effectRef>
        <a:fontRef idx="minor">
          <a:schemeClr val="tx1"/>
        </a:fontRef>
      </a:style>
    </a:lnDef>
    <a:txDef>
      <a:spPr>
        <a:noFill/>
        <a:ln>
          <a:noFill/>
        </a:ln>
      </a:spPr>
      <a:bodyPr wrap="square" rtlCol="0" anchor="ctr">
        <a:noAutofit/>
      </a:bodyPr>
      <a:lstStyle>
        <a:defPPr>
          <a:defRPr dirty="0" smtClean="0">
            <a:solidFill>
              <a:schemeClr val="bg1">
                <a:lumMod val="50000"/>
              </a:schemeClr>
            </a:solidFill>
          </a:defRPr>
        </a:defPPr>
      </a:lstStyle>
    </a:txDef>
  </a:objectDefaults>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olidFill>
            <a:schemeClr val="tx1"/>
          </a:solidFill>
          <a:headEnd type="none" w="med" len="med"/>
          <a:tailEnd type="none"/>
        </a:ln>
      </a:spPr>
      <a:bodyPr rtlCol="0" anchor="ctr"/>
      <a:lstStyle>
        <a:defPPr algn="ctr">
          <a:defRPr/>
        </a:defPPr>
      </a:lstStyle>
      <a:style>
        <a:lnRef idx="1">
          <a:schemeClr val="accent2"/>
        </a:lnRef>
        <a:fillRef idx="0">
          <a:schemeClr val="accent2"/>
        </a:fillRef>
        <a:effectRef idx="0">
          <a:schemeClr val="accent2"/>
        </a:effectRef>
        <a:fontRef idx="minor">
          <a:schemeClr val="tx1"/>
        </a:fontRef>
      </a:style>
    </a:spDef>
    <a:lnDef>
      <a:spPr>
        <a:ln w="19050">
          <a:solidFill>
            <a:schemeClr val="tx1"/>
          </a:solidFill>
          <a:headEnd type="none" w="med" len="med"/>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noAutofit/>
      </a:bodyPr>
      <a:lstStyle>
        <a:defPPr algn="l">
          <a:defRPr dirty="0" smtClean="0"/>
        </a:defPPr>
      </a:lstStyle>
    </a:txDef>
  </a:objectDefaults>
  <a:extraClrSchemeLst/>
</a:theme>
</file>

<file path=ppt/theme/theme8.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6463</Words>
  <Application>Microsoft Macintosh PowerPoint</Application>
  <PresentationFormat>Widescreen</PresentationFormat>
  <Paragraphs>1332</Paragraphs>
  <Slides>88</Slides>
  <Notes>56</Notes>
  <HiddenSlides>0</HiddenSlides>
  <MMClips>0</MMClips>
  <ScaleCrop>false</ScaleCrop>
  <HeadingPairs>
    <vt:vector size="8" baseType="variant">
      <vt:variant>
        <vt:lpstr>Fonts Used</vt:lpstr>
      </vt:variant>
      <vt:variant>
        <vt:i4>18</vt:i4>
      </vt:variant>
      <vt:variant>
        <vt:lpstr>Theme</vt:lpstr>
      </vt:variant>
      <vt:variant>
        <vt:i4>9</vt:i4>
      </vt:variant>
      <vt:variant>
        <vt:lpstr>Embedded OLE Servers</vt:lpstr>
      </vt:variant>
      <vt:variant>
        <vt:i4>2</vt:i4>
      </vt:variant>
      <vt:variant>
        <vt:lpstr>Slide Titles</vt:lpstr>
      </vt:variant>
      <vt:variant>
        <vt:i4>88</vt:i4>
      </vt:variant>
    </vt:vector>
  </HeadingPairs>
  <TitlesOfParts>
    <vt:vector size="117" baseType="lpstr">
      <vt:lpstr>-apple-system</vt:lpstr>
      <vt:lpstr>.AppleSystemUIFont</vt:lpstr>
      <vt:lpstr>Aptos</vt:lpstr>
      <vt:lpstr>Arial</vt:lpstr>
      <vt:lpstr>ArialMS</vt:lpstr>
      <vt:lpstr>Bookman Old Style</vt:lpstr>
      <vt:lpstr>Calibri</vt:lpstr>
      <vt:lpstr>Calibri Light</vt:lpstr>
      <vt:lpstr>Cambria Math</vt:lpstr>
      <vt:lpstr>Consolas</vt:lpstr>
      <vt:lpstr>Courier New</vt:lpstr>
      <vt:lpstr>Gadugi</vt:lpstr>
      <vt:lpstr>Symbol</vt:lpstr>
      <vt:lpstr>System Font Regular</vt:lpstr>
      <vt:lpstr>Tahoma</vt:lpstr>
      <vt:lpstr>Times</vt:lpstr>
      <vt:lpstr>Times New Roman</vt:lpstr>
      <vt:lpstr>Wingdings</vt:lpstr>
      <vt:lpstr>Default Design</vt:lpstr>
      <vt:lpstr>1_Office Theme</vt:lpstr>
      <vt:lpstr>Custom Design</vt:lpstr>
      <vt:lpstr>1_Custom Design</vt:lpstr>
      <vt:lpstr>2_Office Theme</vt:lpstr>
      <vt:lpstr>3_Office Theme</vt:lpstr>
      <vt:lpstr>4_Office Theme</vt:lpstr>
      <vt:lpstr>2_Custom Design</vt:lpstr>
      <vt:lpstr>3_Custom Design</vt:lpstr>
      <vt:lpstr>Equation</vt:lpstr>
      <vt:lpstr>Visio</vt:lpstr>
      <vt:lpstr>Discrete Choice Analysis: micro-econometrics and machine learning approaches   Machine learning approaches for discrete choice analysis   Sander van Cranenburgh  Associate Professor in Choice behaviour modelling  Director CityAI lab Section of Transport and Logistics Faculty of Technology, Policy and Management Delft University of Technology</vt:lpstr>
      <vt:lpstr>PowerPoint Presentation</vt:lpstr>
      <vt:lpstr>Course set-up</vt:lpstr>
      <vt:lpstr>Course set-up</vt:lpstr>
      <vt:lpstr>Programme (day 1)</vt:lpstr>
      <vt:lpstr>Programme (day 2)</vt:lpstr>
      <vt:lpstr>Limitations of RUM-MNL models</vt:lpstr>
      <vt:lpstr>Limitations of RUM-MNL models</vt:lpstr>
      <vt:lpstr>Limitations of RUM-MNL models</vt:lpstr>
      <vt:lpstr>Limitations of RUM-MNL models</vt:lpstr>
      <vt:lpstr>Limitations of RUM-MNL models</vt:lpstr>
      <vt:lpstr>Theory-driven vs data-driven </vt:lpstr>
      <vt:lpstr>Theory-driven vs data-driven</vt:lpstr>
      <vt:lpstr>Theory-driven vs data-driven</vt:lpstr>
      <vt:lpstr>Theory-driven vs data-driven</vt:lpstr>
      <vt:lpstr>Theory-driven vs data-driven</vt:lpstr>
      <vt:lpstr>Theory-driven vs data-driven</vt:lpstr>
      <vt:lpstr>Theory-driven vs data-driven</vt:lpstr>
      <vt:lpstr>Theory-driven vs data-driven</vt:lpstr>
      <vt:lpstr>Theory-driven vs data-driven</vt:lpstr>
      <vt:lpstr>Theory-driven vs data-driven</vt:lpstr>
      <vt:lpstr>Artificial Neural Networks</vt:lpstr>
      <vt:lpstr>Artificial neural networks</vt:lpstr>
      <vt:lpstr>Artificial neural networks</vt:lpstr>
      <vt:lpstr>Artificial neural networks</vt:lpstr>
      <vt:lpstr>Artificial neural networks</vt:lpstr>
      <vt:lpstr>Artificial neural networks</vt:lpstr>
      <vt:lpstr>Artificial neural networks</vt:lpstr>
      <vt:lpstr>Artificial neural networks</vt:lpstr>
      <vt:lpstr>PowerPoint Presentation</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      An empirical example MLP</vt:lpstr>
      <vt:lpstr>Empirical example MLP</vt:lpstr>
      <vt:lpstr>Empirical example MLP</vt:lpstr>
      <vt:lpstr>Empirical example MLP</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Machine learning approaches for  discrete choice analysis  Quiz</vt:lpstr>
      <vt:lpstr>Empirical example MLP: Case B</vt:lpstr>
      <vt:lpstr>Empirical example MLP: Case B</vt:lpstr>
      <vt:lpstr>Empirical example MLP: Case B</vt:lpstr>
      <vt:lpstr>Empirical example MLP: Case B</vt:lpstr>
      <vt:lpstr>Empirical example MLP: Case B</vt:lpstr>
      <vt:lpstr>Empirical example MLP: Case B</vt:lpstr>
      <vt:lpstr>MLP</vt:lpstr>
      <vt:lpstr>Lab session 1    Machine learning approaches  for discrete choice analysis</vt:lpstr>
      <vt:lpstr>Lab session 1</vt:lpstr>
      <vt:lpstr>Lab session 1</vt:lpstr>
      <vt:lpstr>Lab session 1</vt:lpstr>
      <vt:lpstr>Lab session 1    Let’s GO!</vt:lpstr>
      <vt:lpstr>Set up Python environment using Conda</vt:lpstr>
      <vt:lpstr>Set up Python environment using Conda</vt:lpstr>
      <vt:lpstr>Set up Python environment using Conda</vt:lpstr>
      <vt:lpstr>Set up Python environment using Conda</vt:lpstr>
      <vt:lpstr>Set up Python environment using Conda</vt:lpstr>
      <vt:lpstr>Set up Python environment using Conda</vt:lpstr>
      <vt:lpstr>Set up Python environment using Conda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Sander van Cranenburgh</dc:creator>
  <cp:lastModifiedBy>Sander van Cranenburgh</cp:lastModifiedBy>
  <cp:revision>6</cp:revision>
  <dcterms:created xsi:type="dcterms:W3CDTF">2026-01-30T13:37:33Z</dcterms:created>
  <dcterms:modified xsi:type="dcterms:W3CDTF">2026-01-30T14:46:23Z</dcterms:modified>
</cp:coreProperties>
</file>